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6"/>
  </p:notesMasterIdLst>
  <p:sldIdLst>
    <p:sldId id="283" r:id="rId3"/>
    <p:sldId id="263" r:id="rId4"/>
    <p:sldId id="259" r:id="rId5"/>
    <p:sldId id="266" r:id="rId6"/>
    <p:sldId id="267" r:id="rId7"/>
    <p:sldId id="264" r:id="rId8"/>
    <p:sldId id="265" r:id="rId9"/>
    <p:sldId id="268" r:id="rId10"/>
    <p:sldId id="269" r:id="rId11"/>
    <p:sldId id="271" r:id="rId12"/>
    <p:sldId id="270" r:id="rId13"/>
    <p:sldId id="273" r:id="rId14"/>
    <p:sldId id="274" r:id="rId15"/>
    <p:sldId id="275" r:id="rId16"/>
    <p:sldId id="276" r:id="rId17"/>
    <p:sldId id="256" r:id="rId18"/>
    <p:sldId id="277" r:id="rId19"/>
    <p:sldId id="278" r:id="rId20"/>
    <p:sldId id="282" r:id="rId21"/>
    <p:sldId id="280" r:id="rId22"/>
    <p:sldId id="261" r:id="rId23"/>
    <p:sldId id="291"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88" autoAdjust="0"/>
    <p:restoredTop sz="54093" autoAdjust="0"/>
  </p:normalViewPr>
  <p:slideViewPr>
    <p:cSldViewPr snapToGrid="0">
      <p:cViewPr varScale="1">
        <p:scale>
          <a:sx n="67" d="100"/>
          <a:sy n="67" d="100"/>
        </p:scale>
        <p:origin x="672" y="176"/>
      </p:cViewPr>
      <p:guideLst/>
    </p:cSldViewPr>
  </p:slideViewPr>
  <p:notesTextViewPr>
    <p:cViewPr>
      <p:scale>
        <a:sx n="1" d="1"/>
        <a:sy n="1" d="1"/>
      </p:scale>
      <p:origin x="0" y="0"/>
    </p:cViewPr>
  </p:notesTextViewPr>
  <p:notesViewPr>
    <p:cSldViewPr snapToGrid="0">
      <p:cViewPr varScale="1">
        <p:scale>
          <a:sx n="81" d="100"/>
          <a:sy n="81" d="100"/>
        </p:scale>
        <p:origin x="32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74271" y="228600"/>
            <a:ext cx="2109457" cy="118657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6878" y="1415170"/>
            <a:ext cx="6614556" cy="77288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8345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defRPr sz="1600" b="0" i="0" kern="1200">
        <a:solidFill>
          <a:schemeClr val="tx1"/>
        </a:solidFill>
        <a:latin typeface="Arial" panose="020B0604020202020204" pitchFamily="34" charset="0"/>
        <a:ea typeface="+mn-ea"/>
        <a:cs typeface="+mn-cs"/>
      </a:defRPr>
    </a:lvl1pPr>
    <a:lvl2pPr marL="457200" algn="l" defTabSz="914400" rtl="0" eaLnBrk="1" latinLnBrk="0" hangingPunct="1">
      <a:lnSpc>
        <a:spcPct val="95000"/>
      </a:lnSpc>
      <a:defRPr sz="1600" b="0" i="0" kern="1200">
        <a:solidFill>
          <a:schemeClr val="tx1"/>
        </a:solidFill>
        <a:latin typeface="Arial" panose="020B0604020202020204" pitchFamily="34" charset="0"/>
        <a:ea typeface="+mn-ea"/>
        <a:cs typeface="+mn-cs"/>
      </a:defRPr>
    </a:lvl2pPr>
    <a:lvl3pPr marL="914400" algn="l" defTabSz="914400" rtl="0" eaLnBrk="1" latinLnBrk="0" hangingPunct="1">
      <a:lnSpc>
        <a:spcPct val="95000"/>
      </a:lnSpc>
      <a:defRPr sz="1600" b="0" i="0" kern="1200">
        <a:solidFill>
          <a:schemeClr val="tx1"/>
        </a:solidFill>
        <a:latin typeface="Arial" panose="020B0604020202020204" pitchFamily="34" charset="0"/>
        <a:ea typeface="+mn-ea"/>
        <a:cs typeface="+mn-cs"/>
      </a:defRPr>
    </a:lvl3pPr>
    <a:lvl4pPr marL="1371600" algn="l" defTabSz="914400" rtl="0" eaLnBrk="1" latinLnBrk="0" hangingPunct="1">
      <a:lnSpc>
        <a:spcPct val="95000"/>
      </a:lnSpc>
      <a:defRPr sz="1600" b="0" i="0" kern="1200">
        <a:solidFill>
          <a:schemeClr val="tx1"/>
        </a:solidFill>
        <a:latin typeface="Arial" panose="020B0604020202020204" pitchFamily="34" charset="0"/>
        <a:ea typeface="+mn-ea"/>
        <a:cs typeface="+mn-cs"/>
      </a:defRPr>
    </a:lvl4pPr>
    <a:lvl5pPr marL="1828800" algn="l" defTabSz="914400" rtl="0" eaLnBrk="1" latinLnBrk="0" hangingPunct="1">
      <a:lnSpc>
        <a:spcPct val="95000"/>
      </a:lnSpc>
      <a:defRPr sz="16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96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effectLst/>
                <a:ea typeface="Calibri" panose="020F0502020204030204" pitchFamily="34" charset="0"/>
                <a:cs typeface="Arial" panose="020B0604020202020204" pitchFamily="34" charset="0"/>
              </a:rPr>
              <a:t>Today we imagine a temple as a place of solitude, </a:t>
            </a:r>
          </a:p>
          <a:p>
            <a:r>
              <a:rPr lang="en-US" dirty="0">
                <a:effectLst/>
                <a:ea typeface="Calibri" panose="020F0502020204030204" pitchFamily="34" charset="0"/>
                <a:cs typeface="Arial" panose="020B0604020202020204" pitchFamily="34" charset="0"/>
              </a:rPr>
              <a:t>where someone can connect be in the presence </a:t>
            </a:r>
          </a:p>
          <a:p>
            <a:r>
              <a:rPr lang="en-US" dirty="0">
                <a:effectLst/>
                <a:ea typeface="Calibri" panose="020F0502020204030204" pitchFamily="34" charset="0"/>
                <a:cs typeface="Arial" panose="020B0604020202020204" pitchFamily="34" charset="0"/>
              </a:rPr>
              <a:t>of an awesome and mighty God.</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Reading the Old Testament descriptions </a:t>
            </a:r>
          </a:p>
          <a:p>
            <a:r>
              <a:rPr lang="en-US" dirty="0">
                <a:effectLst/>
                <a:ea typeface="Calibri" panose="020F0502020204030204" pitchFamily="34" charset="0"/>
                <a:cs typeface="Arial" panose="020B0604020202020204" pitchFamily="34" charset="0"/>
              </a:rPr>
              <a:t>of the temple design and ceremonies </a:t>
            </a:r>
          </a:p>
          <a:p>
            <a:r>
              <a:rPr lang="en-US" dirty="0">
                <a:effectLst/>
                <a:ea typeface="Calibri" panose="020F0502020204030204" pitchFamily="34" charset="0"/>
                <a:cs typeface="Arial" panose="020B0604020202020204" pitchFamily="34" charset="0"/>
              </a:rPr>
              <a:t>affirms that to be the case.</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But when Jesus entered, he heard a loud ruckus. </a:t>
            </a:r>
          </a:p>
          <a:p>
            <a:r>
              <a:rPr lang="en-US" dirty="0">
                <a:effectLst/>
                <a:ea typeface="Calibri" panose="020F0502020204030204" pitchFamily="34" charset="0"/>
                <a:cs typeface="Arial" panose="020B0604020202020204" pitchFamily="34" charset="0"/>
              </a:rPr>
              <a:t>A cacophony of sound and sights.</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Vs 14 tells us that  In the temple he found those who were selling oxen and sheep and pigeons, and the money-changers sitting there. </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Try to imagine, a crowded wet market, but instead of fish and meat on ice, there are animals in cages.</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There is actually a reason for this</a:t>
            </a:r>
          </a:p>
          <a:p>
            <a:r>
              <a:rPr lang="en-US" dirty="0">
                <a:effectLst/>
                <a:ea typeface="Calibri" panose="020F0502020204030204" pitchFamily="34" charset="0"/>
                <a:cs typeface="Arial" panose="020B0604020202020204" pitchFamily="34" charset="0"/>
              </a:rPr>
              <a:t>All this was necessary because of Old Testament law </a:t>
            </a:r>
          </a:p>
          <a:p>
            <a:r>
              <a:rPr lang="en-US" dirty="0">
                <a:effectLst/>
                <a:ea typeface="Calibri" panose="020F0502020204030204" pitchFamily="34" charset="0"/>
                <a:cs typeface="Arial" panose="020B0604020202020204" pitchFamily="34" charset="0"/>
              </a:rPr>
              <a:t>that spelled out specific sacrifices for various offenses. </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And if you are traveling a long distance, </a:t>
            </a:r>
          </a:p>
          <a:p>
            <a:r>
              <a:rPr lang="en-US" dirty="0">
                <a:effectLst/>
                <a:ea typeface="Calibri" panose="020F0502020204030204" pitchFamily="34" charset="0"/>
                <a:cs typeface="Arial" panose="020B0604020202020204" pitchFamily="34" charset="0"/>
              </a:rPr>
              <a:t>it would be difficult to bring along your animal sacrifice. </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So, people with pure hearts and genuine motives who wanted to help p</a:t>
            </a:r>
            <a:r>
              <a:rPr lang="en-US" dirty="0">
                <a:effectLst/>
                <a:ea typeface="Calibri" panose="020F0502020204030204" pitchFamily="34" charset="0"/>
                <a:cs typeface="Arial" panose="020B0604020202020204" pitchFamily="34" charset="0"/>
              </a:rPr>
              <a:t>rovided animals to sell</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Then again, their motives were not pure and genuine, </a:t>
            </a:r>
          </a:p>
          <a:p>
            <a:r>
              <a:rPr lang="en-US" dirty="0">
                <a:ea typeface="Calibri" panose="020F0502020204030204" pitchFamily="34" charset="0"/>
                <a:cs typeface="Arial" panose="020B0604020202020204" pitchFamily="34" charset="0"/>
              </a:rPr>
              <a:t>they took advantage of the poor pilgrims who travelled so far</a:t>
            </a:r>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740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Then there are the money changers who offer the Tyrian Shekel, the only coin you can use to pay the temple tax.</a:t>
            </a:r>
          </a:p>
          <a:p>
            <a:endParaRPr lang="en-US" dirty="0"/>
          </a:p>
          <a:p>
            <a:r>
              <a:rPr lang="en-US" dirty="0"/>
              <a:t>Why was a Tyrian shekel required?  Because of the Mishnah. What is Mishnah?</a:t>
            </a:r>
          </a:p>
          <a:p>
            <a:endParaRPr lang="en-US" dirty="0"/>
          </a:p>
          <a:p>
            <a:r>
              <a:rPr lang="en-US" dirty="0"/>
              <a:t>First, it is not the Old Testament. The NT often refers to the OT as the law, prophets, and writings, which are the sections of the OT.</a:t>
            </a:r>
          </a:p>
          <a:p>
            <a:endParaRPr lang="en-US" dirty="0"/>
          </a:p>
          <a:p>
            <a:r>
              <a:rPr lang="en-US" dirty="0"/>
              <a:t>The Mishnah were the oral traditions that eventually were written down ~ 200 years after Jesus’ resurrection.  Just as Roman Catholics used extra-biblical ideas to come up with some of their doctrines, the Jews did this as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Singapore, some food centers have a special card that you must use to pay for any food. They do this not to rip you off but to encourage you to come back  because you will always have some money left on your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temple money changers’ motives were not so altruistic. They were greedy and took advantage of the pilgrims. It is said that the temple priests condoned their activity and even took a cut of their 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why Jesus then</a:t>
            </a:r>
          </a:p>
          <a:p>
            <a:endParaRPr lang="en-US" dirty="0"/>
          </a:p>
        </p:txBody>
      </p:sp>
    </p:spTree>
    <p:extLst>
      <p:ext uri="{BB962C8B-B14F-4D97-AF65-F5344CB8AC3E}">
        <p14:creationId xmlns:p14="http://schemas.microsoft.com/office/powerpoint/2010/main" val="342193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sz="1600" b="0" i="0" dirty="0">
                <a:solidFill>
                  <a:srgbClr val="000000"/>
                </a:solidFill>
                <a:effectLst/>
              </a:rPr>
              <a:t>Starting at vs 15: And making a whip of cords, he drove them all out of the temple, with the sheep and oxen. And he poured out the coins of the money changers and overturned their tables. </a:t>
            </a:r>
            <a:r>
              <a:rPr lang="en-US" sz="1600" b="1" i="0" baseline="30000" dirty="0">
                <a:solidFill>
                  <a:srgbClr val="000000"/>
                </a:solidFill>
                <a:effectLst/>
              </a:rPr>
              <a:t>16 </a:t>
            </a:r>
            <a:r>
              <a:rPr lang="en-US" sz="1600" b="0" i="0" dirty="0">
                <a:solidFill>
                  <a:srgbClr val="000000"/>
                </a:solidFill>
                <a:effectLst/>
              </a:rPr>
              <a:t>And he told those who sold the pigeons, “Take these things away; do not make my Father's house a house of trade.” </a:t>
            </a:r>
          </a:p>
          <a:p>
            <a:endParaRPr lang="en-US" sz="1600" b="0" i="0" dirty="0">
              <a:solidFill>
                <a:srgbClr val="000000"/>
              </a:solidFill>
              <a:effectLst/>
            </a:endParaRPr>
          </a:p>
          <a:p>
            <a:r>
              <a:rPr lang="en-US" dirty="0"/>
              <a:t>Jesus was rightfully angry. He was angry because of the motives of the priests, shopkeepers, and money changers who turned a place of holy worship into a sacrilegious market.</a:t>
            </a:r>
          </a:p>
          <a:p>
            <a:endParaRPr lang="en-US" dirty="0"/>
          </a:p>
          <a:p>
            <a:r>
              <a:rPr lang="en-US" dirty="0"/>
              <a:t>Jesus was angry because the market was in the gentile court, which was the one and only place in the entire temple complex where non-Jews could come and pray and be in the Father’s house. </a:t>
            </a:r>
          </a:p>
          <a:p>
            <a:endParaRPr lang="en-US" dirty="0"/>
          </a:p>
          <a:p>
            <a:r>
              <a:rPr lang="en-US" dirty="0"/>
              <a:t>Looking back, we know Jesus’s anger was righteous anger. What do you think his disciples felt?</a:t>
            </a:r>
          </a:p>
          <a:p>
            <a:endParaRPr lang="en-US" dirty="0"/>
          </a:p>
          <a:p>
            <a:endParaRPr lang="en-US" dirty="0"/>
          </a:p>
        </p:txBody>
      </p:sp>
    </p:spTree>
    <p:extLst>
      <p:ext uri="{BB962C8B-B14F-4D97-AF65-F5344CB8AC3E}">
        <p14:creationId xmlns:p14="http://schemas.microsoft.com/office/powerpoint/2010/main" val="221789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How would you feel if you were having lunch with your pastor or associate pastor at the Fusion Spoon restaurant located at Singapore’s Botanic Gardens, and he started kicking in chairs and knocking down tables?</a:t>
            </a:r>
          </a:p>
          <a:p>
            <a:endParaRPr lang="en-US" dirty="0"/>
          </a:p>
          <a:p>
            <a:r>
              <a:rPr lang="en-US" dirty="0"/>
              <a:t>You would think he was mad or unstable. </a:t>
            </a:r>
          </a:p>
          <a:p>
            <a:r>
              <a:rPr lang="en-US" dirty="0"/>
              <a:t>Call the police, there is a madman around.</a:t>
            </a:r>
          </a:p>
          <a:p>
            <a:endParaRPr lang="en-US" dirty="0"/>
          </a:p>
          <a:p>
            <a:r>
              <a:rPr lang="en-US" dirty="0"/>
              <a:t>But Jesus’s disciples instead remembered scripture,</a:t>
            </a:r>
          </a:p>
          <a:p>
            <a:r>
              <a:rPr lang="en-US" dirty="0"/>
              <a:t>Vs 17 tells us that, </a:t>
            </a:r>
          </a:p>
          <a:p>
            <a:r>
              <a:rPr lang="en-US" dirty="0"/>
              <a:t>“His disciples remembered that it was written, </a:t>
            </a:r>
          </a:p>
          <a:p>
            <a:r>
              <a:rPr lang="en-US" dirty="0"/>
              <a:t>   “Zeal for your house will consume me.”</a:t>
            </a:r>
          </a:p>
          <a:p>
            <a:endParaRPr lang="en-US" dirty="0"/>
          </a:p>
          <a:p>
            <a:r>
              <a:rPr lang="en-US" dirty="0"/>
              <a:t>This is from Psalm 69:9 </a:t>
            </a:r>
          </a:p>
          <a:p>
            <a:r>
              <a:rPr lang="en-US" dirty="0"/>
              <a:t>the psalmist speaks of being consumed with zeal for God’s house </a:t>
            </a:r>
          </a:p>
          <a:p>
            <a:r>
              <a:rPr lang="en-US" dirty="0"/>
              <a:t>and how this brought down upon him the antagonism of his fellows. </a:t>
            </a:r>
          </a:p>
          <a:p>
            <a:endParaRPr lang="en-US" dirty="0"/>
          </a:p>
          <a:p>
            <a:r>
              <a:rPr lang="en-US" dirty="0"/>
              <a:t>The disciples recognized that Jesus motive, like the psalmist, </a:t>
            </a:r>
          </a:p>
          <a:p>
            <a:r>
              <a:rPr lang="en-US" dirty="0"/>
              <a:t>was consumed with zeal to preserve God’s honor.</a:t>
            </a:r>
          </a:p>
          <a:p>
            <a:endParaRPr lang="en-US" dirty="0"/>
          </a:p>
          <a:p>
            <a:r>
              <a:rPr lang="en-US" dirty="0"/>
              <a:t>Let me point out that for our third Sunday after church fellowship, we will be going to the Fusion spoon restaurant at Singapore’s Botanic Gardens.  Please note that we don’t want you to go around kicking in chairs or knocking down tables.  The police would be called, you would go to jail. </a:t>
            </a:r>
          </a:p>
          <a:p>
            <a:endParaRPr lang="en-US" dirty="0"/>
          </a:p>
          <a:p>
            <a:r>
              <a:rPr lang="en-US" dirty="0"/>
              <a:t>But why wasn’t Jesus arrested?</a:t>
            </a:r>
          </a:p>
          <a:p>
            <a:endParaRPr lang="en-US" dirty="0"/>
          </a:p>
          <a:p>
            <a:endParaRPr lang="en-US" dirty="0"/>
          </a:p>
          <a:p>
            <a:endParaRPr lang="en-US" dirty="0"/>
          </a:p>
        </p:txBody>
      </p:sp>
    </p:spTree>
    <p:extLst>
      <p:ext uri="{BB962C8B-B14F-4D97-AF65-F5344CB8AC3E}">
        <p14:creationId xmlns:p14="http://schemas.microsoft.com/office/powerpoint/2010/main" val="848900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We are not told why Jesus was not arrested. Was it something supernatural? Were the Jews already aware of what Jesus was saying and doing? </a:t>
            </a:r>
          </a:p>
          <a:p>
            <a:endParaRPr lang="en-US" dirty="0"/>
          </a:p>
          <a:p>
            <a:r>
              <a:rPr lang="en-US" dirty="0"/>
              <a:t>Maybe they had heard about the miracle of turning water into wine. </a:t>
            </a:r>
          </a:p>
          <a:p>
            <a:endParaRPr lang="en-US" dirty="0"/>
          </a:p>
          <a:p>
            <a:r>
              <a:rPr lang="en-US" dirty="0"/>
              <a:t>That could be why they asked in vs 18 “What sign do you show us for doing these things?”</a:t>
            </a:r>
          </a:p>
          <a:p>
            <a:endParaRPr lang="en-US" dirty="0"/>
          </a:p>
          <a:p>
            <a:r>
              <a:rPr lang="en-US" dirty="0"/>
              <a:t>What are their motives for asking his authority rather than throwing him in prison? </a:t>
            </a:r>
          </a:p>
          <a:p>
            <a:endParaRPr lang="en-US" dirty="0"/>
          </a:p>
          <a:p>
            <a:r>
              <a:rPr lang="en-US" dirty="0"/>
              <a:t>Maybe they were profiting from the market activity but knew in their hearts that it just wasn’t right.</a:t>
            </a:r>
          </a:p>
          <a:p>
            <a:endParaRPr lang="en-US" dirty="0"/>
          </a:p>
          <a:p>
            <a:r>
              <a:rPr lang="en-US" dirty="0"/>
              <a:t>Maybe they just wanted to see something cool and different.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84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I’ve seen it quite often in the Bible that God gives you what you ask for.</a:t>
            </a:r>
          </a:p>
          <a:p>
            <a:endParaRPr lang="en-US" dirty="0"/>
          </a:p>
          <a:p>
            <a:r>
              <a:rPr lang="en-US" dirty="0"/>
              <a:t>In this case, the Jews asked for a sign, and Jesus gave them one. </a:t>
            </a:r>
          </a:p>
          <a:p>
            <a:endParaRPr lang="en-US" dirty="0"/>
          </a:p>
          <a:p>
            <a:r>
              <a:rPr lang="en-US" dirty="0"/>
              <a:t>Vs 19 we see that Jesus answered them, </a:t>
            </a:r>
          </a:p>
          <a:p>
            <a:r>
              <a:rPr lang="en-US" dirty="0"/>
              <a:t>“Destroy this temple, and in three days I will raise it up.” </a:t>
            </a:r>
          </a:p>
          <a:p>
            <a:endParaRPr lang="en-US" dirty="0"/>
          </a:p>
          <a:p>
            <a:r>
              <a:rPr lang="en-US" dirty="0"/>
              <a:t>When God answers us, sometimes it is not the answer we seek</a:t>
            </a:r>
          </a:p>
          <a:p>
            <a:r>
              <a:rPr lang="en-US" dirty="0"/>
              <a:t>Sometimes we do not understand right away.</a:t>
            </a:r>
          </a:p>
          <a:p>
            <a:endParaRPr lang="en-US" dirty="0"/>
          </a:p>
          <a:p>
            <a:r>
              <a:rPr lang="en-US" dirty="0"/>
              <a:t>The jews wanted some visible manifestation of God’s glory and power, </a:t>
            </a:r>
          </a:p>
          <a:p>
            <a:r>
              <a:rPr lang="en-US" dirty="0"/>
              <a:t>  they did not get the answer they wanted.</a:t>
            </a:r>
          </a:p>
          <a:p>
            <a:endParaRPr lang="en-US" dirty="0"/>
          </a:p>
          <a:p>
            <a:r>
              <a:rPr lang="en-US" dirty="0"/>
              <a:t>Instead, it was a prophecy about his own death and resurrection, </a:t>
            </a:r>
          </a:p>
          <a:p>
            <a:r>
              <a:rPr lang="en-US" dirty="0"/>
              <a:t>  something that even his own disciples did not understand right away</a:t>
            </a:r>
          </a:p>
          <a:p>
            <a:endParaRPr lang="en-US" dirty="0"/>
          </a:p>
          <a:p>
            <a:r>
              <a:rPr lang="en-US" dirty="0"/>
              <a:t>In John’s prologue, he already alluded to Jesus’s death</a:t>
            </a:r>
          </a:p>
          <a:p>
            <a:endParaRPr lang="en-US" dirty="0"/>
          </a:p>
          <a:p>
            <a:r>
              <a:rPr lang="en-US" dirty="0"/>
              <a:t>10 He was in the world, and the world was made through him, yet the world did not know him. </a:t>
            </a:r>
          </a:p>
          <a:p>
            <a:r>
              <a:rPr lang="en-US" dirty="0"/>
              <a:t>11 He came to his own, and his own people did not receive him.</a:t>
            </a:r>
          </a:p>
          <a:p>
            <a:endParaRPr lang="en-US" dirty="0"/>
          </a:p>
          <a:p>
            <a:r>
              <a:rPr lang="en-US" dirty="0"/>
              <a:t>With this event, although Jesus is affirming that proper temple worship is good,</a:t>
            </a:r>
          </a:p>
          <a:p>
            <a:r>
              <a:rPr lang="en-US" dirty="0"/>
              <a:t> he then says that he will replace temple worship </a:t>
            </a:r>
          </a:p>
          <a:p>
            <a:r>
              <a:rPr lang="en-US" dirty="0"/>
              <a:t>As we continue through John’s gospel, we will see that Jesus’s resurrection is the final proof that the whole system of Jewish rituals and ceremonies </a:t>
            </a:r>
          </a:p>
          <a:p>
            <a:r>
              <a:rPr lang="en-US" dirty="0"/>
              <a:t>has been replaced by </a:t>
            </a:r>
            <a:r>
              <a:rPr lang="en-US" b="1" u="sng" dirty="0"/>
              <a:t>believing</a:t>
            </a:r>
            <a:r>
              <a:rPr lang="en-US" b="0" u="none" dirty="0"/>
              <a:t> in Jesus</a:t>
            </a:r>
            <a:endParaRPr lang="en-US" dirty="0"/>
          </a:p>
        </p:txBody>
      </p:sp>
    </p:spTree>
    <p:extLst>
      <p:ext uri="{BB962C8B-B14F-4D97-AF65-F5344CB8AC3E}">
        <p14:creationId xmlns:p14="http://schemas.microsoft.com/office/powerpoint/2010/main" val="7160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Jesus’s answer confounded the Jews.</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But for his disciples, it was a sign that displayed God’s glory and power, but not right away</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When therefore he was raised from the dead,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his disciples remembered that he had said this,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and they believed the Scripture and the word that Jesus had spoken.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But we know from John 2 verse 11, after he turned water into wine,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his disciples believed in him.</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This shows that our belief grows and changes.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 lot has to do with our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Many Jews were looking for a savior to rescue them from the oppressive rule of the Roman empire.</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Like Nathaniel, they read their scriptures, what we call the Old Testament</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They saw that God keeps his promises,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he is always with us, he is faithful, kind, and compassionate</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his presence brings joy</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he will strengthen and help us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 would say these are the right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145003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Looking at vs 23, many Jews were only looking for signs and wonders</a:t>
            </a:r>
          </a:p>
          <a:p>
            <a:endParaRPr lang="en-US" dirty="0"/>
          </a:p>
          <a:p>
            <a:r>
              <a:rPr lang="en-US" dirty="0"/>
              <a:t>So when Jesus was in Jerusalem at the Passover Feast, many believed in his name when they saw the signs that he was doing.</a:t>
            </a:r>
          </a:p>
          <a:p>
            <a:endParaRPr lang="en-US" dirty="0"/>
          </a:p>
          <a:p>
            <a:r>
              <a:rPr lang="en-US" dirty="0"/>
              <a:t>These are not the right motives. And John uses a clever play on words to show this.</a:t>
            </a:r>
          </a:p>
          <a:p>
            <a:endParaRPr lang="en-US" dirty="0"/>
          </a:p>
        </p:txBody>
      </p:sp>
    </p:spTree>
    <p:extLst>
      <p:ext uri="{BB962C8B-B14F-4D97-AF65-F5344CB8AC3E}">
        <p14:creationId xmlns:p14="http://schemas.microsoft.com/office/powerpoint/2010/main" val="159642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In vs 22 the disciples saw a sign:</a:t>
            </a:r>
          </a:p>
          <a:p>
            <a:r>
              <a:rPr lang="en-US" dirty="0"/>
              <a:t>When therefore he was raised from the dead, his disciples remembered . . .</a:t>
            </a:r>
          </a:p>
          <a:p>
            <a:r>
              <a:rPr lang="en-US" dirty="0"/>
              <a:t>And the result was they believed the Scripture and the word that Jesus had spoken.</a:t>
            </a:r>
          </a:p>
          <a:p>
            <a:endParaRPr lang="en-US" dirty="0"/>
          </a:p>
          <a:p>
            <a:r>
              <a:rPr lang="en-US" dirty="0"/>
              <a:t>I changed the word order for vs 23, but in this case the people </a:t>
            </a:r>
          </a:p>
          <a:p>
            <a:r>
              <a:rPr lang="en-US" dirty="0"/>
              <a:t> saw the signs that he was doing. </a:t>
            </a:r>
          </a:p>
          <a:p>
            <a:r>
              <a:rPr lang="en-US" dirty="0"/>
              <a:t>And the result was many believed in his name </a:t>
            </a:r>
          </a:p>
          <a:p>
            <a:endParaRPr lang="en-US" dirty="0"/>
          </a:p>
          <a:p>
            <a:r>
              <a:rPr lang="en-US" dirty="0"/>
              <a:t>In both cases the word believe is the same Greek word and even in the same tense and form</a:t>
            </a:r>
          </a:p>
          <a:p>
            <a:endParaRPr lang="en-US" dirty="0"/>
          </a:p>
          <a:p>
            <a:r>
              <a:rPr lang="en-US" dirty="0"/>
              <a:t>And looking into vs 24, the same root word is used again, let's take a look.</a:t>
            </a:r>
          </a:p>
          <a:p>
            <a:endParaRPr lang="en-US" dirty="0"/>
          </a:p>
        </p:txBody>
      </p:sp>
    </p:spTree>
    <p:extLst>
      <p:ext uri="{BB962C8B-B14F-4D97-AF65-F5344CB8AC3E}">
        <p14:creationId xmlns:p14="http://schemas.microsoft.com/office/powerpoint/2010/main" val="112076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24 But Jesus on his part did not entrust himself to them, because he knew all people 25 and needed no one to bear witness about man, for he himself knew what was in man.</a:t>
            </a:r>
          </a:p>
          <a:p>
            <a:endParaRPr lang="en-US" dirty="0"/>
          </a:p>
          <a:p>
            <a:r>
              <a:rPr lang="en-US" dirty="0"/>
              <a:t>This can seem a bit confusing at first, but let's focus on the Greek word </a:t>
            </a:r>
            <a:r>
              <a:rPr lang="en-US" dirty="0" err="1"/>
              <a:t>pisteo</a:t>
            </a:r>
            <a:r>
              <a:rPr lang="en-US" dirty="0"/>
              <a:t>, which in the ESV is translated as entrust.</a:t>
            </a:r>
          </a:p>
          <a:p>
            <a:endParaRPr lang="en-US" dirty="0"/>
          </a:p>
          <a:p>
            <a:r>
              <a:rPr lang="en-US" dirty="0"/>
              <a:t>In the previous verses people saw signs and they “believed” </a:t>
            </a:r>
          </a:p>
          <a:p>
            <a:r>
              <a:rPr lang="en-US" dirty="0"/>
              <a:t>Some with proper motives, others not so much</a:t>
            </a:r>
          </a:p>
          <a:p>
            <a:endParaRPr lang="en-US" dirty="0"/>
          </a:p>
          <a:p>
            <a:endParaRPr lang="en-US" dirty="0"/>
          </a:p>
        </p:txBody>
      </p:sp>
    </p:spTree>
    <p:extLst>
      <p:ext uri="{BB962C8B-B14F-4D97-AF65-F5344CB8AC3E}">
        <p14:creationId xmlns:p14="http://schemas.microsoft.com/office/powerpoint/2010/main" val="110349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Have you ever heard of someone doing the right thing for the wrong reason?</a:t>
            </a:r>
          </a:p>
          <a:p>
            <a:endParaRPr lang="en-US" dirty="0"/>
          </a:p>
          <a:p>
            <a:r>
              <a:rPr lang="en-US" dirty="0"/>
              <a:t>Some examples include a professional pickpocket </a:t>
            </a:r>
          </a:p>
          <a:p>
            <a:r>
              <a:rPr lang="en-US" dirty="0"/>
              <a:t>  helping an elderly couple cross the street, </a:t>
            </a:r>
          </a:p>
          <a:p>
            <a:r>
              <a:rPr lang="en-US" dirty="0"/>
              <a:t>    only to take the man’s wallet and the woman’s handphone</a:t>
            </a:r>
          </a:p>
          <a:p>
            <a:endParaRPr lang="en-US" dirty="0"/>
          </a:p>
          <a:p>
            <a:r>
              <a:rPr lang="en-US" dirty="0"/>
              <a:t>Or 2</a:t>
            </a:r>
            <a:r>
              <a:rPr lang="en-US" baseline="30000" dirty="0"/>
              <a:t>nd</a:t>
            </a:r>
            <a:r>
              <a:rPr lang="en-US" dirty="0"/>
              <a:t> example - inheritance</a:t>
            </a:r>
          </a:p>
          <a:p>
            <a:endParaRPr lang="en-US" dirty="0"/>
          </a:p>
          <a:p>
            <a:r>
              <a:rPr lang="en-US" dirty="0"/>
              <a:t>Or 3</a:t>
            </a:r>
            <a:r>
              <a:rPr lang="en-US" baseline="30000" dirty="0"/>
              <a:t>rd</a:t>
            </a:r>
            <a:r>
              <a:rPr lang="en-US" dirty="0"/>
              <a:t> example – college admissions</a:t>
            </a:r>
          </a:p>
          <a:p>
            <a:endParaRPr lang="en-US" dirty="0"/>
          </a:p>
          <a:p>
            <a:r>
              <a:rPr lang="en-US" dirty="0"/>
              <a:t>The problem with doing the right thing for the wrong reason</a:t>
            </a:r>
          </a:p>
          <a:p>
            <a:r>
              <a:rPr lang="en-US" dirty="0"/>
              <a:t>  is that it often leads to just doing the wrong thing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69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In this case, John is simply saying the Jesus knows what was in man, he sees into our hearts. He doesn’t need anyone to bear witness for us</a:t>
            </a:r>
          </a:p>
          <a:p>
            <a:endParaRPr lang="en-US" dirty="0"/>
          </a:p>
          <a:p>
            <a:r>
              <a:rPr lang="en-US" dirty="0"/>
              <a:t>And because he knows the hearts of those who just want to see signs and wonders, he does not entrust himself to them.</a:t>
            </a:r>
          </a:p>
          <a:p>
            <a:endParaRPr lang="en-US" dirty="0"/>
          </a:p>
          <a:p>
            <a:r>
              <a:rPr lang="en-US" dirty="0"/>
              <a:t>These last two verses tie together Jesus’s first miracle with the cleansing of the temple.</a:t>
            </a:r>
          </a:p>
          <a:p>
            <a:endParaRPr lang="en-US" dirty="0"/>
          </a:p>
          <a:p>
            <a:r>
              <a:rPr lang="en-US" dirty="0"/>
              <a:t>The old is being replaced with the new.</a:t>
            </a:r>
          </a:p>
          <a:p>
            <a:endParaRPr lang="en-US" dirty="0"/>
          </a:p>
          <a:p>
            <a:r>
              <a:rPr lang="en-US" dirty="0"/>
              <a:t>The new is simply believing in Jesus.</a:t>
            </a:r>
          </a:p>
          <a:p>
            <a:endParaRPr lang="en-US" dirty="0"/>
          </a:p>
          <a:p>
            <a:r>
              <a:rPr lang="en-US" dirty="0"/>
              <a:t>But the belief has to be guided by the right motives.</a:t>
            </a:r>
          </a:p>
          <a:p>
            <a:endParaRPr lang="en-US" dirty="0"/>
          </a:p>
          <a:p>
            <a:r>
              <a:rPr lang="en-US" dirty="0"/>
              <a:t>Ask yourself, what brought you here today?</a:t>
            </a:r>
          </a:p>
          <a:p>
            <a:endParaRPr lang="en-US" dirty="0"/>
          </a:p>
          <a:p>
            <a:r>
              <a:rPr lang="en-US" dirty="0"/>
              <a:t>Are you still suffering under an old system of ceremonies and duties? Or have you seen and recognized the many signs and wonders all around us</a:t>
            </a:r>
          </a:p>
          <a:p>
            <a:r>
              <a:rPr lang="en-US" dirty="0"/>
              <a:t>And believe scripture and the words that Jesus spoke and are recorded in the Bible?</a:t>
            </a:r>
          </a:p>
          <a:p>
            <a:endParaRPr lang="en-US" dirty="0"/>
          </a:p>
        </p:txBody>
      </p:sp>
    </p:spTree>
    <p:extLst>
      <p:ext uri="{BB962C8B-B14F-4D97-AF65-F5344CB8AC3E}">
        <p14:creationId xmlns:p14="http://schemas.microsoft.com/office/powerpoint/2010/main" val="109424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At the beginning of this sermon, I asked 2 questions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What should your motives be?  How can you mind your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 believe this section of Scripture shows us what our motives should be.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We should be motivated to believe in Jesus because</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fulfillment of scripture</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completion of God’s plan</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best wine yet.</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The second question, how can we mind our motives, is a bit more difficult to answer.</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We have seen glimpses of the answer today. We should be in God’s word, just as Nathaniel was under the fig tree</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 that we can be like the disciples who believed the Scripture and the word that Jesus had spoken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In addition, we should be in prayer. Although not evident in our selected Scripture today, the entire Bible affirms the need to pray.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Finally, we should be in fellowship. We need to be surrounded by other believers.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6214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Today, we will look at the story of Jesus </a:t>
            </a:r>
          </a:p>
          <a:p>
            <a:r>
              <a:rPr lang="en-US" dirty="0"/>
              <a:t>    turning over tables in the temple marketplace </a:t>
            </a:r>
          </a:p>
          <a:p>
            <a:endParaRPr lang="en-US" dirty="0"/>
          </a:p>
          <a:p>
            <a:r>
              <a:rPr lang="en-US" dirty="0"/>
              <a:t>This story is found in John chapter 2:12-25, </a:t>
            </a:r>
          </a:p>
          <a:p>
            <a:r>
              <a:rPr lang="en-US" dirty="0"/>
              <a:t>   the second half of the second chapter of John</a:t>
            </a:r>
          </a:p>
          <a:p>
            <a:endParaRPr lang="en-US" dirty="0"/>
          </a:p>
          <a:p>
            <a:r>
              <a:rPr lang="en-US" dirty="0"/>
              <a:t>There are 2 stories in this section we are looking at today</a:t>
            </a:r>
          </a:p>
          <a:p>
            <a:r>
              <a:rPr lang="en-US" dirty="0"/>
              <a:t>   Firstly, Jesus turns over tables, </a:t>
            </a:r>
          </a:p>
          <a:p>
            <a:r>
              <a:rPr lang="en-US" dirty="0"/>
              <a:t>       which leads to a discussion with the Jews in verses 12-22</a:t>
            </a:r>
          </a:p>
          <a:p>
            <a:r>
              <a:rPr lang="en-US" dirty="0"/>
              <a:t>  </a:t>
            </a:r>
          </a:p>
          <a:p>
            <a:r>
              <a:rPr lang="en-US" dirty="0"/>
              <a:t>and then, in vs 23-25, Jesus performed many other signs</a:t>
            </a:r>
          </a:p>
          <a:p>
            <a:r>
              <a:rPr lang="en-US" dirty="0"/>
              <a:t>  and many people “believed” in Jesus’s name</a:t>
            </a:r>
          </a:p>
          <a:p>
            <a:r>
              <a:rPr lang="en-US" dirty="0"/>
              <a:t>   but did they truly believe?</a:t>
            </a:r>
          </a:p>
          <a:p>
            <a:endParaRPr lang="en-US" dirty="0"/>
          </a:p>
          <a:p>
            <a:r>
              <a:rPr lang="en-US" dirty="0"/>
              <a:t>If you are listening to the audio version, I made the “quotation” sign</a:t>
            </a:r>
          </a:p>
          <a:p>
            <a:r>
              <a:rPr lang="en-US" dirty="0"/>
              <a:t>  when I said many people “believed” in Jesus’s  name</a:t>
            </a:r>
          </a:p>
          <a:p>
            <a:r>
              <a:rPr lang="en-US" dirty="0"/>
              <a:t>   that is because it is clear they did </a:t>
            </a:r>
            <a:r>
              <a:rPr lang="en-US" b="1" u="sng" dirty="0"/>
              <a:t>NOT</a:t>
            </a:r>
            <a:r>
              <a:rPr lang="en-US" dirty="0"/>
              <a:t> truly believe.</a:t>
            </a:r>
          </a:p>
          <a:p>
            <a:endParaRPr lang="en-US" dirty="0"/>
          </a:p>
          <a:p>
            <a:r>
              <a:rPr lang="en-US" dirty="0"/>
              <a:t>Jesus knew their motives. That is why this sermon is called</a:t>
            </a:r>
          </a:p>
          <a:p>
            <a:r>
              <a:rPr lang="en-US" dirty="0"/>
              <a:t>  Mind your Motives</a:t>
            </a:r>
          </a:p>
          <a:p>
            <a:endParaRPr lang="en-US" dirty="0"/>
          </a:p>
          <a:p>
            <a:r>
              <a:rPr lang="en-US" dirty="0"/>
              <a:t>What should your motives be?  How can you mind your motives?</a:t>
            </a:r>
          </a:p>
          <a:p>
            <a:r>
              <a:rPr lang="en-US" dirty="0"/>
              <a:t>Let’s look at John chapter 2 and find out.</a:t>
            </a:r>
          </a:p>
        </p:txBody>
      </p:sp>
    </p:spTree>
    <p:extLst>
      <p:ext uri="{BB962C8B-B14F-4D97-AF65-F5344CB8AC3E}">
        <p14:creationId xmlns:p14="http://schemas.microsoft.com/office/powerpoint/2010/main" val="5192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Today’s sermon is the fifth in a series called</a:t>
            </a:r>
          </a:p>
          <a:p>
            <a:r>
              <a:rPr lang="en-US" dirty="0"/>
              <a:t>   Believing Christ, Responding to John’s Gospel account.</a:t>
            </a:r>
          </a:p>
          <a:p>
            <a:endParaRPr lang="en-US" dirty="0"/>
          </a:p>
          <a:p>
            <a:r>
              <a:rPr lang="en-US" dirty="0"/>
              <a:t>You can find the audio for the previous sermons on our website,</a:t>
            </a:r>
          </a:p>
          <a:p>
            <a:r>
              <a:rPr lang="en-US" dirty="0"/>
              <a:t> www.cicfamily.com</a:t>
            </a:r>
          </a:p>
          <a:p>
            <a:endParaRPr lang="en-US" dirty="0"/>
          </a:p>
          <a:p>
            <a:r>
              <a:rPr lang="en-US" dirty="0"/>
              <a:t>The Title of the series “Believing Christ” </a:t>
            </a:r>
          </a:p>
          <a:p>
            <a:r>
              <a:rPr lang="en-US" dirty="0"/>
              <a:t> seems specifically suited for our sermon today </a:t>
            </a:r>
          </a:p>
          <a:p>
            <a:endParaRPr lang="en-US" dirty="0"/>
          </a:p>
          <a:p>
            <a:r>
              <a:rPr lang="en-US" dirty="0"/>
              <a:t>Especially when you go back and see what John has written about believing:</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874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Back in chapter 1, </a:t>
            </a:r>
          </a:p>
          <a:p>
            <a:r>
              <a:rPr lang="en-US" dirty="0"/>
              <a:t>  John the gospel writer,</a:t>
            </a:r>
          </a:p>
          <a:p>
            <a:r>
              <a:rPr lang="en-US" dirty="0"/>
              <a:t>    Writes about John the Baptist </a:t>
            </a:r>
          </a:p>
          <a:p>
            <a:r>
              <a:rPr lang="en-US" dirty="0"/>
              <a:t>       saying that John the Baptist was sent from God</a:t>
            </a:r>
          </a:p>
          <a:p>
            <a:r>
              <a:rPr lang="en-US" dirty="0"/>
              <a:t>         to bear witness about Jesus, </a:t>
            </a:r>
          </a:p>
          <a:p>
            <a:r>
              <a:rPr lang="en-US" dirty="0"/>
              <a:t>         that all might </a:t>
            </a:r>
            <a:r>
              <a:rPr lang="en-US" b="1" u="sng" dirty="0"/>
              <a:t>believe</a:t>
            </a:r>
            <a:r>
              <a:rPr lang="en-US" dirty="0"/>
              <a:t> through him.</a:t>
            </a:r>
          </a:p>
          <a:p>
            <a:endParaRPr lang="en-US" dirty="0"/>
          </a:p>
          <a:p>
            <a:r>
              <a:rPr lang="en-US" dirty="0"/>
              <a:t>And that those who heard and received this message, </a:t>
            </a:r>
          </a:p>
          <a:p>
            <a:r>
              <a:rPr lang="en-US" dirty="0"/>
              <a:t>   who </a:t>
            </a:r>
            <a:r>
              <a:rPr lang="en-US" b="1" u="sng" dirty="0"/>
              <a:t>believed</a:t>
            </a:r>
            <a:r>
              <a:rPr lang="en-US" dirty="0"/>
              <a:t> in the name of Jesus,</a:t>
            </a:r>
          </a:p>
          <a:p>
            <a:r>
              <a:rPr lang="en-US" dirty="0"/>
              <a:t>        he gave the right to become children of God</a:t>
            </a:r>
          </a:p>
          <a:p>
            <a:endParaRPr lang="en-US" dirty="0"/>
          </a:p>
          <a:p>
            <a:r>
              <a:rPr lang="en-US" dirty="0"/>
              <a:t>Later in chapter 1, we see Jesus calling his disciples, </a:t>
            </a:r>
          </a:p>
          <a:p>
            <a:r>
              <a:rPr lang="en-US" dirty="0"/>
              <a:t>   and Nathaniel responds, “Rabbi, you are the son of God</a:t>
            </a:r>
          </a:p>
          <a:p>
            <a:r>
              <a:rPr lang="en-US" dirty="0"/>
              <a:t>    to which Jesus responds </a:t>
            </a:r>
          </a:p>
          <a:p>
            <a:r>
              <a:rPr lang="en-US" dirty="0"/>
              <a:t>    Because I said to you, ‘I saw you under the fig tree,’ do you </a:t>
            </a:r>
            <a:r>
              <a:rPr lang="en-US" b="1" u="sng" dirty="0"/>
              <a:t>believe</a:t>
            </a:r>
            <a:r>
              <a:rPr lang="en-US" dirty="0"/>
              <a:t>? </a:t>
            </a:r>
          </a:p>
          <a:p>
            <a:r>
              <a:rPr lang="en-US" dirty="0"/>
              <a:t>      You will see greater things than these.”</a:t>
            </a:r>
          </a:p>
          <a:p>
            <a:endParaRPr lang="en-US" dirty="0"/>
          </a:p>
          <a:p>
            <a:r>
              <a:rPr lang="en-US" dirty="0"/>
              <a:t>And then, when Jesus performs his first miracle, </a:t>
            </a:r>
          </a:p>
          <a:p>
            <a:r>
              <a:rPr lang="en-US" dirty="0"/>
              <a:t>   turning water into wine at a wedding,</a:t>
            </a:r>
          </a:p>
          <a:p>
            <a:r>
              <a:rPr lang="en-US" dirty="0"/>
              <a:t>       His disciples </a:t>
            </a:r>
            <a:r>
              <a:rPr lang="en-US" b="1" u="sng" dirty="0"/>
              <a:t>believed</a:t>
            </a:r>
            <a:r>
              <a:rPr lang="en-US" b="0" u="none" dirty="0"/>
              <a:t> in him.</a:t>
            </a:r>
            <a:endParaRPr lang="en-US" dirty="0"/>
          </a:p>
          <a:p>
            <a:endParaRPr lang="en-US" dirty="0"/>
          </a:p>
          <a:p>
            <a:r>
              <a:rPr lang="en-US" dirty="0"/>
              <a:t>This quick review introduces us to the necessity of belief</a:t>
            </a:r>
          </a:p>
          <a:p>
            <a:r>
              <a:rPr lang="en-US" dirty="0"/>
              <a:t>   so that we might become children of God</a:t>
            </a:r>
          </a:p>
          <a:p>
            <a:r>
              <a:rPr lang="en-US" dirty="0"/>
              <a:t>Showing one of the disciples believing in him,</a:t>
            </a:r>
          </a:p>
          <a:p>
            <a:r>
              <a:rPr lang="en-US" dirty="0"/>
              <a:t>And finally with Jesus’s first of seven “signs” </a:t>
            </a:r>
          </a:p>
          <a:p>
            <a:r>
              <a:rPr lang="en-US" dirty="0"/>
              <a:t>which manifest or point to his glory</a:t>
            </a:r>
          </a:p>
          <a:p>
            <a:endParaRPr lang="en-US" dirty="0"/>
          </a:p>
        </p:txBody>
      </p:sp>
    </p:spTree>
    <p:extLst>
      <p:ext uri="{BB962C8B-B14F-4D97-AF65-F5344CB8AC3E}">
        <p14:creationId xmlns:p14="http://schemas.microsoft.com/office/powerpoint/2010/main" val="181961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Taking a closer look at Manik’s sermon last week,</a:t>
            </a:r>
          </a:p>
          <a:p>
            <a:r>
              <a:rPr lang="en-US" dirty="0"/>
              <a:t>   called The Best Wine Yet</a:t>
            </a:r>
          </a:p>
          <a:p>
            <a:endParaRPr lang="en-US" dirty="0"/>
          </a:p>
          <a:p>
            <a:r>
              <a:rPr lang="en-US" dirty="0"/>
              <a:t>We saw Jesus and his Mother Mary </a:t>
            </a:r>
          </a:p>
          <a:p>
            <a:r>
              <a:rPr lang="en-US" dirty="0"/>
              <a:t>And she was the model disciple, </a:t>
            </a:r>
          </a:p>
          <a:p>
            <a:r>
              <a:rPr lang="en-US" dirty="0"/>
              <a:t>  humbly leaving it all to Jesus </a:t>
            </a:r>
          </a:p>
          <a:p>
            <a:r>
              <a:rPr lang="en-US" dirty="0"/>
              <a:t>     and trusting in his wisdom, </a:t>
            </a:r>
          </a:p>
          <a:p>
            <a:r>
              <a:rPr lang="en-US" dirty="0"/>
              <a:t>even when she did not understand.“</a:t>
            </a:r>
          </a:p>
          <a:p>
            <a:endParaRPr lang="en-US" dirty="0"/>
          </a:p>
          <a:p>
            <a:r>
              <a:rPr lang="en-US" dirty="0"/>
              <a:t>Then we saw Jesus and his method of using the water, </a:t>
            </a:r>
          </a:p>
          <a:p>
            <a:r>
              <a:rPr lang="en-US" dirty="0"/>
              <a:t>provided for purification as laid down by Jewish law and custom, </a:t>
            </a:r>
          </a:p>
          <a:p>
            <a:r>
              <a:rPr lang="en-US" dirty="0"/>
              <a:t>Something that stands for the whole ancient order of Jewish ceremony,</a:t>
            </a:r>
          </a:p>
          <a:p>
            <a:endParaRPr lang="en-US" dirty="0"/>
          </a:p>
          <a:p>
            <a:r>
              <a:rPr lang="en-US" dirty="0"/>
              <a:t>Finally, we see Jesus and the miracle (or sign).</a:t>
            </a:r>
          </a:p>
          <a:p>
            <a:r>
              <a:rPr lang="en-US" dirty="0"/>
              <a:t>The water was changed into wine,</a:t>
            </a:r>
          </a:p>
          <a:p>
            <a:r>
              <a:rPr lang="en-US" dirty="0"/>
              <a:t>Not just any wine, but the best wine</a:t>
            </a:r>
          </a:p>
          <a:p>
            <a:endParaRPr lang="en-US" dirty="0"/>
          </a:p>
          <a:p>
            <a:r>
              <a:rPr lang="en-US" dirty="0"/>
              <a:t>The custom was to serve the best wine first, </a:t>
            </a:r>
          </a:p>
          <a:p>
            <a:r>
              <a:rPr lang="en-US" dirty="0"/>
              <a:t>  followed by a wine of lessor quality</a:t>
            </a:r>
          </a:p>
          <a:p>
            <a:r>
              <a:rPr lang="en-US" dirty="0"/>
              <a:t>But the miracle shows that </a:t>
            </a:r>
          </a:p>
          <a:p>
            <a:r>
              <a:rPr lang="en-US" dirty="0"/>
              <a:t>Christianity is an advance over Judaism.</a:t>
            </a:r>
          </a:p>
          <a:p>
            <a:r>
              <a:rPr lang="en-US" dirty="0"/>
              <a:t>That purification rituals that were performed over and over</a:t>
            </a:r>
          </a:p>
          <a:p>
            <a:r>
              <a:rPr lang="en-US" dirty="0"/>
              <a:t>Were replaced by </a:t>
            </a:r>
            <a:r>
              <a:rPr lang="en-US" b="1" u="sng" dirty="0"/>
              <a:t>believing</a:t>
            </a:r>
            <a:r>
              <a:rPr lang="en-US" b="0" u="none" dirty="0"/>
              <a:t> in Jesus</a:t>
            </a:r>
            <a:endParaRPr lang="en-US" dirty="0"/>
          </a:p>
        </p:txBody>
      </p:sp>
    </p:spTree>
    <p:extLst>
      <p:ext uri="{BB962C8B-B14F-4D97-AF65-F5344CB8AC3E}">
        <p14:creationId xmlns:p14="http://schemas.microsoft.com/office/powerpoint/2010/main" val="174147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So today, we will learn a little bit more about believing in Jesus as we look at chapter 2</a:t>
            </a:r>
          </a:p>
          <a:p>
            <a:r>
              <a:rPr lang="en-US" dirty="0"/>
              <a:t>Vs 12-16 Jesus and the market,</a:t>
            </a:r>
          </a:p>
          <a:p>
            <a:r>
              <a:rPr lang="en-US" dirty="0"/>
              <a:t>Vs 17-22 Jesus and his meaning,</a:t>
            </a:r>
          </a:p>
          <a:p>
            <a:r>
              <a:rPr lang="en-US" dirty="0"/>
              <a:t>And vs 23-25 And Jesus and his motive.</a:t>
            </a:r>
          </a:p>
        </p:txBody>
      </p:sp>
    </p:spTree>
    <p:extLst>
      <p:ext uri="{BB962C8B-B14F-4D97-AF65-F5344CB8AC3E}">
        <p14:creationId xmlns:p14="http://schemas.microsoft.com/office/powerpoint/2010/main" val="23098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Vs 12 starts with After this he went down to </a:t>
            </a:r>
            <a:r>
              <a:rPr lang="en-US" sz="1600" dirty="0"/>
              <a:t>Capernaum, with his mother and his brothers and his disciples, and they stayed there for a few days.</a:t>
            </a:r>
            <a:endParaRPr lang="en-US" dirty="0"/>
          </a:p>
          <a:p>
            <a:r>
              <a:rPr lang="en-US" dirty="0"/>
              <a:t>“After this” is after the first of seven signs that John’s gospel contains.</a:t>
            </a:r>
          </a:p>
          <a:p>
            <a:r>
              <a:rPr lang="en-US" dirty="0"/>
              <a:t>These signs point to Jesus as the Messiah. </a:t>
            </a:r>
          </a:p>
          <a:p>
            <a:r>
              <a:rPr lang="en-US" dirty="0"/>
              <a:t>Along with the signs are public discourses explaining their significance.</a:t>
            </a:r>
          </a:p>
          <a:p>
            <a:endParaRPr lang="en-US" dirty="0"/>
          </a:p>
          <a:p>
            <a:r>
              <a:rPr lang="en-US" dirty="0"/>
              <a:t>So we have to take our text from today</a:t>
            </a:r>
          </a:p>
          <a:p>
            <a:r>
              <a:rPr lang="en-US" dirty="0"/>
              <a:t>  and realize it must be taken together</a:t>
            </a:r>
          </a:p>
          <a:p>
            <a:r>
              <a:rPr lang="en-US" dirty="0"/>
              <a:t>   with the miracle of turning water into wine</a:t>
            </a:r>
          </a:p>
          <a:p>
            <a:r>
              <a:rPr lang="en-US" dirty="0"/>
              <a:t>      in order to fully understand its significance</a:t>
            </a:r>
          </a:p>
          <a:p>
            <a:endParaRPr lang="en-US" dirty="0"/>
          </a:p>
          <a:p>
            <a:r>
              <a:rPr lang="en-US" dirty="0"/>
              <a:t>Before we jump ahead, </a:t>
            </a:r>
          </a:p>
          <a:p>
            <a:r>
              <a:rPr lang="en-US" dirty="0"/>
              <a:t>note that Jesus is traveling with his mother, brothers, and disciples.  </a:t>
            </a:r>
          </a:p>
          <a:p>
            <a:endParaRPr lang="en-US" dirty="0"/>
          </a:p>
          <a:p>
            <a:r>
              <a:rPr lang="en-US" dirty="0"/>
              <a:t>While the three main branches of Christianity </a:t>
            </a:r>
          </a:p>
          <a:p>
            <a:r>
              <a:rPr lang="en-US" dirty="0"/>
              <a:t>(Catholics, Orthodox, and Protestants) </a:t>
            </a:r>
          </a:p>
          <a:p>
            <a:r>
              <a:rPr lang="en-US" dirty="0"/>
              <a:t>all believe that Mary was a virgin when she conceived and gave birth to Jesus, </a:t>
            </a:r>
          </a:p>
          <a:p>
            <a:r>
              <a:rPr lang="en-US" dirty="0"/>
              <a:t>Catholics and the Orthodox believe she remained a virgin afterward as well</a:t>
            </a:r>
          </a:p>
          <a:p>
            <a:r>
              <a:rPr lang="en-US" dirty="0"/>
              <a:t>Whereas protestants believe she and Joseph had children together after Jesus was born, these would be half brothers of Jesus, same mother, different father,</a:t>
            </a:r>
          </a:p>
          <a:p>
            <a:r>
              <a:rPr lang="en-US" dirty="0"/>
              <a:t>James and Jude, both authors of books in the NT </a:t>
            </a:r>
          </a:p>
          <a:p>
            <a:r>
              <a:rPr lang="en-US" dirty="0"/>
              <a:t>   are half-brothers of Jesus.</a:t>
            </a:r>
          </a:p>
          <a:p>
            <a:endParaRPr lang="en-US" dirty="0"/>
          </a:p>
          <a:p>
            <a:r>
              <a:rPr lang="en-US" dirty="0"/>
              <a:t>Why the difference? Sola scriptura, is a belief that the Bible is the sole infallible source of authority for Christian faith and practice. </a:t>
            </a:r>
          </a:p>
          <a:p>
            <a:endParaRPr lang="en-US" dirty="0"/>
          </a:p>
          <a:p>
            <a:r>
              <a:rPr lang="en-US" dirty="0"/>
              <a:t>Does it matter to our story today?  The concept of sola scriptura does matter, because when you leave scripture behind </a:t>
            </a:r>
          </a:p>
          <a:p>
            <a:r>
              <a:rPr lang="en-US" dirty="0"/>
              <a:t>and try to apply reason and philosophy to Christian faith and practice, </a:t>
            </a:r>
          </a:p>
          <a:p>
            <a:r>
              <a:rPr lang="en-US" dirty="0"/>
              <a:t>that faith and practice is eventually impacted by impure motives.</a:t>
            </a:r>
          </a:p>
        </p:txBody>
      </p:sp>
    </p:spTree>
    <p:extLst>
      <p:ext uri="{BB962C8B-B14F-4D97-AF65-F5344CB8AC3E}">
        <p14:creationId xmlns:p14="http://schemas.microsoft.com/office/powerpoint/2010/main" val="235810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Speaking of impure motives, the Passover of the Jews was a way for the nation to have atonement for all their sins that year.</a:t>
            </a:r>
          </a:p>
          <a:p>
            <a:endParaRPr lang="en-US" dirty="0"/>
          </a:p>
          <a:p>
            <a:r>
              <a:rPr lang="en-US" dirty="0"/>
              <a:t>John has already shown that Jesus was the lamb of God who takes away the sin of the world. Unfortunately, the Jews didn’t recognize Jesus as the Messiah, as the Passover lamb, and therefore continued their annual festivals, including Passover. John is writing many years later, and he refers to it as the Jewish Passover because his audience of Gentiles and Christians don’t celebrate Passover.</a:t>
            </a:r>
          </a:p>
          <a:p>
            <a:endParaRPr lang="en-US" dirty="0"/>
          </a:p>
          <a:p>
            <a:r>
              <a:rPr lang="en-US" dirty="0"/>
              <a:t>So when does this event actually take place? </a:t>
            </a:r>
          </a:p>
          <a:p>
            <a:endParaRPr lang="en-US" dirty="0"/>
          </a:p>
          <a:p>
            <a:r>
              <a:rPr lang="en-US" dirty="0"/>
              <a:t>The synoptic gospels (Matthew, Mark, and Luke) all have this event during the final week of Jesus’s life. Matthew 21:12-17, Mark 11:15-19, Luke 19:45-48. John seems to have it in the beginning.</a:t>
            </a:r>
          </a:p>
          <a:p>
            <a:endParaRPr lang="en-US" dirty="0"/>
          </a:p>
          <a:p>
            <a:r>
              <a:rPr lang="en-US" dirty="0"/>
              <a:t>This presents 3 options: John is right and it was at the beginning of Jesus’ ministry</a:t>
            </a:r>
          </a:p>
          <a:p>
            <a:r>
              <a:rPr lang="en-US" dirty="0"/>
              <a:t>Jesus overturned the temple table twice, one at the beginning of his ministry, and once at the end</a:t>
            </a:r>
          </a:p>
          <a:p>
            <a:r>
              <a:rPr lang="en-US" dirty="0"/>
              <a:t>Or John brought forward his account of the temple cleansing for theological or literary reasons. In that case, the arrangement of his material was not meant to be chronological but thematic. </a:t>
            </a:r>
          </a:p>
          <a:p>
            <a:endParaRPr lang="en-US" dirty="0"/>
          </a:p>
          <a:p>
            <a:r>
              <a:rPr lang="en-US" dirty="0"/>
              <a:t>This seems to be the obvious choice. And the theme is clear as well.  The previous story targeted the wash basins and purification water. This story targets the temple sacrificial system. In both cases, the old is giving way to the new.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Arial" panose="020B0604020202020204" pitchFamily="34" charset="0"/>
              </a:rPr>
              <a:t>In the new age of fulfillment, Jesus’ once-for-all Passover sacrifice will make atonement for sins</a:t>
            </a:r>
          </a:p>
        </p:txBody>
      </p:sp>
    </p:spTree>
    <p:extLst>
      <p:ext uri="{BB962C8B-B14F-4D97-AF65-F5344CB8AC3E}">
        <p14:creationId xmlns:p14="http://schemas.microsoft.com/office/powerpoint/2010/main" val="162225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236D-B05E-356E-6A41-36A00297C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996DF-5507-E3A0-CB69-D6D3FA71C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2DD23-9A2B-5B7E-E929-42974E8DC3F3}"/>
              </a:ext>
            </a:extLst>
          </p:cNvPr>
          <p:cNvSpPr>
            <a:spLocks noGrp="1"/>
          </p:cNvSpPr>
          <p:nvPr>
            <p:ph type="dt" sz="half" idx="10"/>
          </p:nvPr>
        </p:nvSpPr>
        <p:spPr/>
        <p:txBody>
          <a:bodyPr/>
          <a:lstStyle/>
          <a:p>
            <a:fld id="{351AB916-4400-487C-893C-8797678870C6}" type="datetimeFigureOut">
              <a:rPr lang="en-US" smtClean="0"/>
              <a:t>9/10/23</a:t>
            </a:fld>
            <a:endParaRPr lang="en-US"/>
          </a:p>
        </p:txBody>
      </p:sp>
      <p:sp>
        <p:nvSpPr>
          <p:cNvPr id="5" name="Footer Placeholder 4">
            <a:extLst>
              <a:ext uri="{FF2B5EF4-FFF2-40B4-BE49-F238E27FC236}">
                <a16:creationId xmlns:a16="http://schemas.microsoft.com/office/drawing/2014/main" id="{7C4F2E63-7B84-F683-5E0F-5DA52BC46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A0FDE-A491-7597-74E6-B65B0036DF5B}"/>
              </a:ext>
            </a:extLst>
          </p:cNvPr>
          <p:cNvSpPr>
            <a:spLocks noGrp="1"/>
          </p:cNvSpPr>
          <p:nvPr>
            <p:ph type="sldNum" sz="quarter" idx="12"/>
          </p:nvPr>
        </p:nvSpPr>
        <p:spPr/>
        <p:txBody>
          <a:bodyPr/>
          <a:lstStyle/>
          <a:p>
            <a:fld id="{7861DC89-926B-4A17-B7DB-544E7E5EA5B4}" type="slidenum">
              <a:rPr lang="en-US" smtClean="0"/>
              <a:t>‹#›</a:t>
            </a:fld>
            <a:endParaRPr lang="en-US"/>
          </a:p>
        </p:txBody>
      </p:sp>
    </p:spTree>
    <p:extLst>
      <p:ext uri="{BB962C8B-B14F-4D97-AF65-F5344CB8AC3E}">
        <p14:creationId xmlns:p14="http://schemas.microsoft.com/office/powerpoint/2010/main" val="97938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659776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97739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962422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26235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702207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85492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5DDF-02DD-67E5-56F7-7F355B93E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5374B-1E93-C87E-62F4-B6510B119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FDEF6-E55D-EC49-A7E9-124B7C211433}"/>
              </a:ext>
            </a:extLst>
          </p:cNvPr>
          <p:cNvSpPr>
            <a:spLocks noGrp="1"/>
          </p:cNvSpPr>
          <p:nvPr>
            <p:ph type="dt" sz="half" idx="10"/>
          </p:nvPr>
        </p:nvSpPr>
        <p:spPr/>
        <p:txBody>
          <a:bodyPr/>
          <a:lstStyle/>
          <a:p>
            <a:fld id="{351AB916-4400-487C-893C-8797678870C6}" type="datetimeFigureOut">
              <a:rPr lang="en-US" smtClean="0"/>
              <a:t>9/10/23</a:t>
            </a:fld>
            <a:endParaRPr lang="en-US"/>
          </a:p>
        </p:txBody>
      </p:sp>
      <p:sp>
        <p:nvSpPr>
          <p:cNvPr id="5" name="Footer Placeholder 4">
            <a:extLst>
              <a:ext uri="{FF2B5EF4-FFF2-40B4-BE49-F238E27FC236}">
                <a16:creationId xmlns:a16="http://schemas.microsoft.com/office/drawing/2014/main" id="{A0E644F4-7B7D-C91A-D095-2C2B0A8B3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3BF0C-2C03-2DBF-1DE7-E517BCB9A2CA}"/>
              </a:ext>
            </a:extLst>
          </p:cNvPr>
          <p:cNvSpPr>
            <a:spLocks noGrp="1"/>
          </p:cNvSpPr>
          <p:nvPr>
            <p:ph type="sldNum" sz="quarter" idx="12"/>
          </p:nvPr>
        </p:nvSpPr>
        <p:spPr/>
        <p:txBody>
          <a:bodyPr/>
          <a:lstStyle/>
          <a:p>
            <a:fld id="{7861DC89-926B-4A17-B7DB-544E7E5EA5B4}" type="slidenum">
              <a:rPr lang="en-US" smtClean="0"/>
              <a:t>‹#›</a:t>
            </a:fld>
            <a:endParaRPr lang="en-US"/>
          </a:p>
        </p:txBody>
      </p:sp>
    </p:spTree>
    <p:extLst>
      <p:ext uri="{BB962C8B-B14F-4D97-AF65-F5344CB8AC3E}">
        <p14:creationId xmlns:p14="http://schemas.microsoft.com/office/powerpoint/2010/main" val="40736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3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39F89315-EE10-3E8F-FA14-9B80CCF8A49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50994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617363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618610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356351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415714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54A44-2E84-1A53-4BBA-8FFEE9809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F70EE-6214-60CD-916F-EBC5E4925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F40BD6-01C7-7E9B-65A8-8C0609ABB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351AB916-4400-487C-893C-8797678870C6}" type="datetimeFigureOut">
              <a:rPr lang="en-US" smtClean="0"/>
              <a:pPr/>
              <a:t>9/10/23</a:t>
            </a:fld>
            <a:endParaRPr lang="en-US" dirty="0"/>
          </a:p>
        </p:txBody>
      </p:sp>
      <p:sp>
        <p:nvSpPr>
          <p:cNvPr id="5" name="Footer Placeholder 4">
            <a:extLst>
              <a:ext uri="{FF2B5EF4-FFF2-40B4-BE49-F238E27FC236}">
                <a16:creationId xmlns:a16="http://schemas.microsoft.com/office/drawing/2014/main" id="{0E1E0608-9FB5-72A5-6107-FFF494C97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B5CA9E7-A7E8-76D7-D014-C8178F036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7861DC89-926B-4A17-B7DB-544E7E5EA5B4}" type="slidenum">
              <a:rPr lang="en-US" smtClean="0"/>
              <a:pPr/>
              <a:t>‹#›</a:t>
            </a:fld>
            <a:endParaRPr lang="en-US" dirty="0"/>
          </a:p>
        </p:txBody>
      </p:sp>
    </p:spTree>
    <p:extLst>
      <p:ext uri="{BB962C8B-B14F-4D97-AF65-F5344CB8AC3E}">
        <p14:creationId xmlns:p14="http://schemas.microsoft.com/office/powerpoint/2010/main" val="1653672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100918082"/>
      </p:ext>
    </p:extLst>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Old wrinkled hands with some coins">
            <a:extLst>
              <a:ext uri="{FF2B5EF4-FFF2-40B4-BE49-F238E27FC236}">
                <a16:creationId xmlns:a16="http://schemas.microsoft.com/office/drawing/2014/main" id="{2223562C-66B1-7DC6-54EC-D91A41C975DE}"/>
              </a:ext>
            </a:extLst>
          </p:cNvPr>
          <p:cNvPicPr>
            <a:picLocks noChangeAspect="1"/>
          </p:cNvPicPr>
          <p:nvPr/>
        </p:nvPicPr>
        <p:blipFill rotWithShape="1">
          <a:blip r:embed="rId3"/>
          <a:srcRect r="1" b="15488"/>
          <a:stretch/>
        </p:blipFill>
        <p:spPr>
          <a:xfrm>
            <a:off x="-3447" y="-1"/>
            <a:ext cx="12195447" cy="6879745"/>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itle 6">
            <a:extLst>
              <a:ext uri="{FF2B5EF4-FFF2-40B4-BE49-F238E27FC236}">
                <a16:creationId xmlns:a16="http://schemas.microsoft.com/office/drawing/2014/main" id="{4CB9F20B-78ED-A3EF-1D39-DC86D101596F}"/>
              </a:ext>
            </a:extLst>
          </p:cNvPr>
          <p:cNvSpPr>
            <a:spLocks noGrp="1"/>
          </p:cNvSpPr>
          <p:nvPr>
            <p:ph type="title"/>
          </p:nvPr>
        </p:nvSpPr>
        <p:spPr>
          <a:xfrm>
            <a:off x="228048" y="372085"/>
            <a:ext cx="5224252" cy="2268801"/>
          </a:xfrm>
        </p:spPr>
        <p:txBody>
          <a:bodyPr vert="horz" lIns="91440" tIns="45720" rIns="91440" bIns="45720" rtlCol="0" anchor="b">
            <a:normAutofit/>
          </a:bodyPr>
          <a:lstStyle/>
          <a:p>
            <a:r>
              <a:rPr lang="en-US" sz="5400" b="1" dirty="0">
                <a:solidFill>
                  <a:srgbClr val="FFFFFF"/>
                </a:solidFill>
                <a:effectLst>
                  <a:glow rad="127000">
                    <a:schemeClr val="tx1"/>
                  </a:glow>
                </a:effectLst>
                <a:latin typeface="Arial" panose="020B0604020202020204" pitchFamily="34" charset="0"/>
                <a:cs typeface="Arial" panose="020B0604020202020204" pitchFamily="34" charset="0"/>
              </a:rPr>
              <a:t>Mind Your </a:t>
            </a:r>
            <a:br>
              <a:rPr lang="en-US" sz="5400" b="1" dirty="0">
                <a:solidFill>
                  <a:srgbClr val="FFFFFF"/>
                </a:solidFill>
                <a:effectLst>
                  <a:glow rad="127000">
                    <a:schemeClr val="tx1"/>
                  </a:glow>
                </a:effectLst>
                <a:latin typeface="Arial" panose="020B0604020202020204" pitchFamily="34" charset="0"/>
                <a:cs typeface="Arial" panose="020B0604020202020204" pitchFamily="34" charset="0"/>
              </a:rPr>
            </a:br>
            <a:r>
              <a:rPr lang="en-US" sz="5400" b="1" dirty="0">
                <a:solidFill>
                  <a:srgbClr val="FFFFFF"/>
                </a:solidFill>
                <a:effectLst>
                  <a:glow rad="127000">
                    <a:schemeClr val="tx1"/>
                  </a:glow>
                </a:effectLst>
                <a:latin typeface="Arial" panose="020B0604020202020204" pitchFamily="34" charset="0"/>
                <a:cs typeface="Arial" panose="020B0604020202020204" pitchFamily="34" charset="0"/>
              </a:rPr>
              <a:t>Motives!</a:t>
            </a:r>
            <a:br>
              <a:rPr lang="en-US" sz="3600" b="1" dirty="0">
                <a:solidFill>
                  <a:srgbClr val="FFFFFF"/>
                </a:solidFill>
                <a:effectLst>
                  <a:glow rad="127000">
                    <a:schemeClr val="tx1"/>
                  </a:glow>
                </a:effectLst>
                <a:latin typeface="Arial" panose="020B0604020202020204" pitchFamily="34" charset="0"/>
                <a:cs typeface="Arial" panose="020B0604020202020204" pitchFamily="34" charset="0"/>
              </a:rPr>
            </a:br>
            <a:r>
              <a:rPr lang="en-US" sz="3600" b="1" dirty="0">
                <a:solidFill>
                  <a:srgbClr val="FFFFFF"/>
                </a:solidFill>
                <a:effectLst>
                  <a:glow rad="127000">
                    <a:schemeClr val="tx1"/>
                  </a:glow>
                </a:effectLst>
                <a:latin typeface="Arial" panose="020B0604020202020204" pitchFamily="34" charset="0"/>
                <a:cs typeface="Arial" panose="020B0604020202020204" pitchFamily="34" charset="0"/>
              </a:rPr>
              <a:t>John 2:12-25</a:t>
            </a:r>
          </a:p>
        </p:txBody>
      </p:sp>
      <p:sp>
        <p:nvSpPr>
          <p:cNvPr id="2" name="Rectangle 1">
            <a:extLst>
              <a:ext uri="{FF2B5EF4-FFF2-40B4-BE49-F238E27FC236}">
                <a16:creationId xmlns:a16="http://schemas.microsoft.com/office/drawing/2014/main" id="{E5A68E81-D8D0-4D06-B0D3-50F2D9031B8A}"/>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41027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B68A8F-7039-AA38-C18E-104E8ED83E4D}"/>
              </a:ext>
            </a:extLst>
          </p:cNvPr>
          <p:cNvSpPr txBox="1"/>
          <p:nvPr/>
        </p:nvSpPr>
        <p:spPr>
          <a:xfrm>
            <a:off x="208827" y="5237089"/>
            <a:ext cx="11856949" cy="1077218"/>
          </a:xfrm>
          <a:prstGeom prst="rect">
            <a:avLst/>
          </a:prstGeom>
          <a:noFill/>
        </p:spPr>
        <p:txBody>
          <a:bodyPr wrap="square">
            <a:spAutoFit/>
          </a:bodyPr>
          <a:lstStyle/>
          <a:p>
            <a:r>
              <a:rPr lang="en-US" sz="3200" b="1" baseline="30000" dirty="0">
                <a:solidFill>
                  <a:srgbClr val="000000"/>
                </a:solidFill>
                <a:effectLst/>
                <a:latin typeface="Arial" panose="020B0604020202020204" pitchFamily="34" charset="0"/>
              </a:rPr>
              <a:t>14 </a:t>
            </a:r>
            <a:r>
              <a:rPr lang="en-US" sz="3200" b="1" dirty="0">
                <a:solidFill>
                  <a:srgbClr val="000000"/>
                </a:solidFill>
                <a:effectLst/>
                <a:latin typeface="Arial" panose="020B0604020202020204" pitchFamily="34" charset="0"/>
              </a:rPr>
              <a:t>In the temple he found those who were selling oxen and sheep and pigeons, and the money-changers sitting there. </a:t>
            </a:r>
            <a:endParaRPr lang="en-US" sz="3200" b="1" dirty="0">
              <a:latin typeface="Arial" panose="020B0604020202020204" pitchFamily="34" charset="0"/>
            </a:endParaRPr>
          </a:p>
        </p:txBody>
      </p:sp>
      <p:pic>
        <p:nvPicPr>
          <p:cNvPr id="3" name="Picture 2" descr="A person pointing at coins on a table&#10;&#10;Description automatically generated">
            <a:extLst>
              <a:ext uri="{FF2B5EF4-FFF2-40B4-BE49-F238E27FC236}">
                <a16:creationId xmlns:a16="http://schemas.microsoft.com/office/drawing/2014/main" id="{C4812752-3CCF-32AA-C3B9-977A16429FE9}"/>
              </a:ext>
            </a:extLst>
          </p:cNvPr>
          <p:cNvPicPr>
            <a:picLocks noChangeAspect="1"/>
          </p:cNvPicPr>
          <p:nvPr/>
        </p:nvPicPr>
        <p:blipFill rotWithShape="1">
          <a:blip r:embed="rId3">
            <a:extLst>
              <a:ext uri="{28A0092B-C50C-407E-A947-70E740481C1C}">
                <a14:useLocalDpi xmlns:a14="http://schemas.microsoft.com/office/drawing/2010/main" val="0"/>
              </a:ext>
            </a:extLst>
          </a:blip>
          <a:srcRect b="2939"/>
          <a:stretch/>
        </p:blipFill>
        <p:spPr>
          <a:xfrm>
            <a:off x="5389232" y="0"/>
            <a:ext cx="6802769" cy="5020574"/>
          </a:xfrm>
          <a:prstGeom prst="rect">
            <a:avLst/>
          </a:prstGeom>
        </p:spPr>
      </p:pic>
      <p:pic>
        <p:nvPicPr>
          <p:cNvPr id="5" name="Picture 4" descr="A person looking at a large basket&#10;&#10;Description automatically generated with medium confidence">
            <a:extLst>
              <a:ext uri="{FF2B5EF4-FFF2-40B4-BE49-F238E27FC236}">
                <a16:creationId xmlns:a16="http://schemas.microsoft.com/office/drawing/2014/main" id="{E8AA82F1-01E0-5B60-5175-28000D848CC2}"/>
              </a:ext>
            </a:extLst>
          </p:cNvPr>
          <p:cNvPicPr>
            <a:picLocks noChangeAspect="1"/>
          </p:cNvPicPr>
          <p:nvPr/>
        </p:nvPicPr>
        <p:blipFill rotWithShape="1">
          <a:blip r:embed="rId4">
            <a:extLst>
              <a:ext uri="{28A0092B-C50C-407E-A947-70E740481C1C}">
                <a14:useLocalDpi xmlns:a14="http://schemas.microsoft.com/office/drawing/2010/main" val="0"/>
              </a:ext>
            </a:extLst>
          </a:blip>
          <a:srcRect l="8507" r="11596"/>
          <a:stretch/>
        </p:blipFill>
        <p:spPr>
          <a:xfrm>
            <a:off x="0" y="0"/>
            <a:ext cx="5509404" cy="5020574"/>
          </a:xfrm>
          <a:prstGeom prst="rect">
            <a:avLst/>
          </a:prstGeom>
        </p:spPr>
      </p:pic>
    </p:spTree>
    <p:extLst>
      <p:ext uri="{BB962C8B-B14F-4D97-AF65-F5344CB8AC3E}">
        <p14:creationId xmlns:p14="http://schemas.microsoft.com/office/powerpoint/2010/main" val="228731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itle 1">
            <a:extLst>
              <a:ext uri="{FF2B5EF4-FFF2-40B4-BE49-F238E27FC236}">
                <a16:creationId xmlns:a16="http://schemas.microsoft.com/office/drawing/2014/main" id="{E8E1101D-8B2C-9E9A-DF50-32DBAAA94D27}"/>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kern="1200" dirty="0">
                <a:solidFill>
                  <a:srgbClr val="FFFFFF"/>
                </a:solidFill>
                <a:latin typeface="Arial" panose="020B0604020202020204" pitchFamily="34" charset="0"/>
                <a:ea typeface="+mj-ea"/>
                <a:cs typeface="+mj-cs"/>
              </a:rPr>
              <a:t>Tyrian Shekel</a:t>
            </a:r>
          </a:p>
        </p:txBody>
      </p:sp>
      <p:pic>
        <p:nvPicPr>
          <p:cNvPr id="3" name="Picture 2" descr="A close-up of a coin&#10;&#10;Description automatically generated">
            <a:extLst>
              <a:ext uri="{FF2B5EF4-FFF2-40B4-BE49-F238E27FC236}">
                <a16:creationId xmlns:a16="http://schemas.microsoft.com/office/drawing/2014/main" id="{40136BD7-24EE-3A01-1E53-5F748223F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16" y="1851323"/>
            <a:ext cx="6780700" cy="3153024"/>
          </a:xfrm>
          <a:prstGeom prst="rect">
            <a:avLst/>
          </a:prstGeom>
        </p:spPr>
      </p:pic>
      <p:sp>
        <p:nvSpPr>
          <p:cNvPr id="5" name="TextBox 4">
            <a:extLst>
              <a:ext uri="{FF2B5EF4-FFF2-40B4-BE49-F238E27FC236}">
                <a16:creationId xmlns:a16="http://schemas.microsoft.com/office/drawing/2014/main" id="{1F709FD6-0D21-474D-749D-698E77357DBE}"/>
              </a:ext>
            </a:extLst>
          </p:cNvPr>
          <p:cNvSpPr txBox="1"/>
          <p:nvPr/>
        </p:nvSpPr>
        <p:spPr>
          <a:xfrm>
            <a:off x="208827" y="5237089"/>
            <a:ext cx="11856949" cy="1077218"/>
          </a:xfrm>
          <a:prstGeom prst="rect">
            <a:avLst/>
          </a:prstGeom>
          <a:noFill/>
        </p:spPr>
        <p:txBody>
          <a:bodyPr wrap="square">
            <a:spAutoFit/>
          </a:bodyPr>
          <a:lstStyle/>
          <a:p>
            <a:r>
              <a:rPr lang="en-US" sz="3200" b="1" baseline="30000" dirty="0">
                <a:solidFill>
                  <a:srgbClr val="000000"/>
                </a:solidFill>
                <a:effectLst/>
                <a:latin typeface="Arial" panose="020B0604020202020204" pitchFamily="34" charset="0"/>
              </a:rPr>
              <a:t>14 </a:t>
            </a:r>
            <a:r>
              <a:rPr lang="en-US" sz="3200" b="1" dirty="0">
                <a:solidFill>
                  <a:srgbClr val="000000"/>
                </a:solidFill>
                <a:effectLst/>
                <a:latin typeface="Arial" panose="020B0604020202020204" pitchFamily="34" charset="0"/>
              </a:rPr>
              <a:t>In the temple he found those who were selling oxen and sheep and pigeons, and the </a:t>
            </a:r>
            <a:r>
              <a:rPr lang="en-US" sz="3200" b="1" dirty="0">
                <a:solidFill>
                  <a:srgbClr val="000000"/>
                </a:solidFill>
                <a:effectLst/>
                <a:highlight>
                  <a:srgbClr val="FFFF00"/>
                </a:highlight>
                <a:latin typeface="Arial" panose="020B0604020202020204" pitchFamily="34" charset="0"/>
              </a:rPr>
              <a:t>money-changers </a:t>
            </a:r>
            <a:r>
              <a:rPr lang="en-US" sz="3200" b="1" dirty="0">
                <a:solidFill>
                  <a:srgbClr val="000000"/>
                </a:solidFill>
                <a:effectLst/>
                <a:latin typeface="Arial" panose="020B0604020202020204" pitchFamily="34" charset="0"/>
              </a:rPr>
              <a:t>sitting there. </a:t>
            </a:r>
            <a:endParaRPr lang="en-US" sz="3200" b="1" dirty="0">
              <a:latin typeface="Arial" panose="020B0604020202020204" pitchFamily="34" charset="0"/>
            </a:endParaRPr>
          </a:p>
        </p:txBody>
      </p:sp>
    </p:spTree>
    <p:extLst>
      <p:ext uri="{BB962C8B-B14F-4D97-AF65-F5344CB8AC3E}">
        <p14:creationId xmlns:p14="http://schemas.microsoft.com/office/powerpoint/2010/main" val="231775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descr="An old lion roaring with a black background">
            <a:extLst>
              <a:ext uri="{FF2B5EF4-FFF2-40B4-BE49-F238E27FC236}">
                <a16:creationId xmlns:a16="http://schemas.microsoft.com/office/drawing/2014/main" id="{C9B31EB6-8A22-4915-280B-4E093299461D}"/>
              </a:ext>
            </a:extLst>
          </p:cNvPr>
          <p:cNvPicPr>
            <a:picLocks noChangeAspect="1"/>
          </p:cNvPicPr>
          <p:nvPr/>
        </p:nvPicPr>
        <p:blipFill rotWithShape="1">
          <a:blip r:embed="rId3"/>
          <a:srcRect l="6829" r="35568" b="-1"/>
          <a:stretch/>
        </p:blipFill>
        <p:spPr>
          <a:xfrm>
            <a:off x="6521570" y="10"/>
            <a:ext cx="567043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767B4897-C916-DD8D-5657-E4BC06A8AC86}"/>
              </a:ext>
            </a:extLst>
          </p:cNvPr>
          <p:cNvSpPr txBox="1"/>
          <p:nvPr/>
        </p:nvSpPr>
        <p:spPr>
          <a:xfrm>
            <a:off x="276045" y="523259"/>
            <a:ext cx="6245525" cy="5509200"/>
          </a:xfrm>
          <a:prstGeom prst="rect">
            <a:avLst/>
          </a:prstGeom>
          <a:noFill/>
        </p:spPr>
        <p:txBody>
          <a:bodyPr wrap="square">
            <a:spAutoFit/>
          </a:bodyPr>
          <a:lstStyle/>
          <a:p>
            <a:r>
              <a:rPr lang="en-US" sz="3200" b="1" i="0" baseline="30000" dirty="0">
                <a:solidFill>
                  <a:srgbClr val="000000"/>
                </a:solidFill>
                <a:effectLst/>
                <a:latin typeface="Arial" panose="020B0604020202020204" pitchFamily="34" charset="0"/>
                <a:cs typeface="Arial" panose="020B0604020202020204" pitchFamily="34" charset="0"/>
              </a:rPr>
              <a:t>15 </a:t>
            </a:r>
            <a:r>
              <a:rPr lang="en-US" sz="3200" b="1" i="0" dirty="0">
                <a:solidFill>
                  <a:srgbClr val="000000"/>
                </a:solidFill>
                <a:effectLst/>
                <a:latin typeface="Arial" panose="020B0604020202020204" pitchFamily="34" charset="0"/>
                <a:cs typeface="Arial" panose="020B0604020202020204" pitchFamily="34" charset="0"/>
              </a:rPr>
              <a:t>And making a whip of cords, he drove them all out of the temple, with the sheep and oxen. And he poured out the coins of the money-changers and overturned their tables. </a:t>
            </a:r>
            <a:r>
              <a:rPr lang="en-US" sz="3200" b="1" i="0" baseline="30000" dirty="0">
                <a:solidFill>
                  <a:srgbClr val="000000"/>
                </a:solidFill>
                <a:effectLst/>
                <a:latin typeface="Arial" panose="020B0604020202020204" pitchFamily="34" charset="0"/>
                <a:cs typeface="Arial" panose="020B0604020202020204" pitchFamily="34" charset="0"/>
              </a:rPr>
              <a:t>16 </a:t>
            </a:r>
            <a:r>
              <a:rPr lang="en-US" sz="3200" b="1" i="0" dirty="0">
                <a:solidFill>
                  <a:srgbClr val="000000"/>
                </a:solidFill>
                <a:effectLst/>
                <a:latin typeface="Arial" panose="020B0604020202020204" pitchFamily="34" charset="0"/>
                <a:cs typeface="Arial" panose="020B0604020202020204" pitchFamily="34" charset="0"/>
              </a:rPr>
              <a:t>And he told those who sold the pigeons, “Take these things away; do not make my Father's house a house of trade.”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86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Content Placeholder 4" descr="A restaurant with tables and chairs&#10;&#10;Description automatically generated">
            <a:extLst>
              <a:ext uri="{FF2B5EF4-FFF2-40B4-BE49-F238E27FC236}">
                <a16:creationId xmlns:a16="http://schemas.microsoft.com/office/drawing/2014/main" id="{1A55C1CA-1138-E137-5DC0-9242F69A6CE9}"/>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6309" r="14380"/>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5CF94B33-4C32-454F-4952-5C2C6D47D316}"/>
              </a:ext>
            </a:extLst>
          </p:cNvPr>
          <p:cNvSpPr txBox="1"/>
          <p:nvPr/>
        </p:nvSpPr>
        <p:spPr>
          <a:xfrm>
            <a:off x="282486" y="2151727"/>
            <a:ext cx="3651159" cy="3539430"/>
          </a:xfrm>
          <a:prstGeom prst="rect">
            <a:avLst/>
          </a:prstGeom>
          <a:noFill/>
        </p:spPr>
        <p:txBody>
          <a:bodyPr wrap="square">
            <a:spAutoFit/>
          </a:bodyPr>
          <a:lstStyle/>
          <a:p>
            <a:r>
              <a:rPr lang="en-US" sz="3200" b="1" i="0" baseline="30000" dirty="0">
                <a:solidFill>
                  <a:srgbClr val="000000"/>
                </a:solidFill>
                <a:effectLst/>
                <a:latin typeface="Arial" panose="020B0604020202020204" pitchFamily="34" charset="0"/>
                <a:cs typeface="Arial" panose="020B0604020202020204" pitchFamily="34" charset="0"/>
              </a:rPr>
              <a:t>17 </a:t>
            </a:r>
            <a:r>
              <a:rPr lang="en-US" sz="3200" b="1" i="0" dirty="0">
                <a:solidFill>
                  <a:srgbClr val="000000"/>
                </a:solidFill>
                <a:effectLst/>
                <a:latin typeface="Arial" panose="020B0604020202020204" pitchFamily="34" charset="0"/>
                <a:cs typeface="Arial" panose="020B0604020202020204" pitchFamily="34" charset="0"/>
              </a:rPr>
              <a:t>His disciples remembered that it was written, </a:t>
            </a:r>
            <a:br>
              <a:rPr lang="en-US" sz="3200" b="1" i="0" dirty="0">
                <a:solidFill>
                  <a:srgbClr val="000000"/>
                </a:solidFill>
                <a:effectLst/>
                <a:latin typeface="Arial" panose="020B0604020202020204" pitchFamily="34" charset="0"/>
                <a:cs typeface="Arial" panose="020B0604020202020204" pitchFamily="34" charset="0"/>
              </a:rPr>
            </a:br>
            <a:br>
              <a:rPr lang="en-US" sz="3200" b="1" i="0" dirty="0">
                <a:solidFill>
                  <a:srgbClr val="000000"/>
                </a:solidFill>
                <a:effectLst/>
                <a:latin typeface="Arial" panose="020B0604020202020204" pitchFamily="34" charset="0"/>
                <a:cs typeface="Arial" panose="020B0604020202020204" pitchFamily="34" charset="0"/>
              </a:rPr>
            </a:br>
            <a:r>
              <a:rPr lang="en-US" sz="3200" b="1" i="0" dirty="0">
                <a:solidFill>
                  <a:srgbClr val="000000"/>
                </a:solidFill>
                <a:effectLst/>
                <a:latin typeface="Arial" panose="020B0604020202020204" pitchFamily="34" charset="0"/>
                <a:cs typeface="Arial" panose="020B0604020202020204" pitchFamily="34" charset="0"/>
              </a:rPr>
              <a:t>“Zeal for your house will consume me.”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00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2F760EAA-2A0D-23C3-95F9-7A9E01F6B7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
            <a:ext cx="6095999" cy="6857990"/>
          </a:xfrm>
          <a:prstGeom prst="rect">
            <a:avLst/>
          </a:prstGeom>
        </p:spPr>
      </p:pic>
      <p:sp>
        <p:nvSpPr>
          <p:cNvPr id="16"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3149D64E-769D-B391-EFC2-ECB5CA2EDF60}"/>
              </a:ext>
            </a:extLst>
          </p:cNvPr>
          <p:cNvSpPr txBox="1"/>
          <p:nvPr/>
        </p:nvSpPr>
        <p:spPr>
          <a:xfrm>
            <a:off x="428189" y="3732636"/>
            <a:ext cx="5173535" cy="2062103"/>
          </a:xfrm>
          <a:prstGeom prst="rect">
            <a:avLst/>
          </a:prstGeom>
          <a:noFill/>
        </p:spPr>
        <p:txBody>
          <a:bodyPr wrap="square">
            <a:spAutoFit/>
          </a:bodyPr>
          <a:lstStyle/>
          <a:p>
            <a:r>
              <a:rPr lang="en-US" sz="3200" b="1" i="0" baseline="30000" dirty="0">
                <a:solidFill>
                  <a:srgbClr val="000000"/>
                </a:solidFill>
                <a:effectLst/>
                <a:latin typeface="Arial" panose="020B0604020202020204" pitchFamily="34" charset="0"/>
                <a:cs typeface="Arial" panose="020B0604020202020204" pitchFamily="34" charset="0"/>
              </a:rPr>
              <a:t>18 </a:t>
            </a:r>
            <a:r>
              <a:rPr lang="en-US" sz="3200" b="1" i="0" dirty="0">
                <a:solidFill>
                  <a:srgbClr val="000000"/>
                </a:solidFill>
                <a:effectLst/>
                <a:latin typeface="Arial" panose="020B0604020202020204" pitchFamily="34" charset="0"/>
                <a:cs typeface="Arial" panose="020B0604020202020204" pitchFamily="34" charset="0"/>
              </a:rPr>
              <a:t>So the Jews said to him, “What sign do you show us for doing these things?”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7" name="Graphic 6" descr="Questions">
            <a:extLst>
              <a:ext uri="{FF2B5EF4-FFF2-40B4-BE49-F238E27FC236}">
                <a16:creationId xmlns:a16="http://schemas.microsoft.com/office/drawing/2014/main" id="{6C11CA11-DDEA-4F59-97DF-DF4672128F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8" name="TextBox 7">
            <a:extLst>
              <a:ext uri="{FF2B5EF4-FFF2-40B4-BE49-F238E27FC236}">
                <a16:creationId xmlns:a16="http://schemas.microsoft.com/office/drawing/2014/main" id="{AEFA322D-B4E6-CBDE-4362-34CF779DC15D}"/>
              </a:ext>
            </a:extLst>
          </p:cNvPr>
          <p:cNvSpPr txBox="1"/>
          <p:nvPr/>
        </p:nvSpPr>
        <p:spPr>
          <a:xfrm>
            <a:off x="6537807" y="422201"/>
            <a:ext cx="5313723" cy="5509200"/>
          </a:xfrm>
          <a:prstGeom prst="rect">
            <a:avLst/>
          </a:prstGeom>
          <a:noFill/>
        </p:spPr>
        <p:txBody>
          <a:bodyPr wrap="square">
            <a:spAutoFit/>
          </a:bodyPr>
          <a:lstStyle/>
          <a:p>
            <a:r>
              <a:rPr lang="en-US" sz="3200" b="1" i="0" baseline="30000" dirty="0">
                <a:solidFill>
                  <a:srgbClr val="000000"/>
                </a:solidFill>
                <a:effectLst/>
                <a:latin typeface="Arial" panose="020B0604020202020204" pitchFamily="34" charset="0"/>
                <a:cs typeface="Arial" panose="020B0604020202020204" pitchFamily="34" charset="0"/>
              </a:rPr>
              <a:t>19 </a:t>
            </a:r>
            <a:r>
              <a:rPr lang="en-US" sz="3200" b="1" i="0" dirty="0">
                <a:solidFill>
                  <a:srgbClr val="000000"/>
                </a:solidFill>
                <a:effectLst/>
                <a:latin typeface="Arial" panose="020B0604020202020204" pitchFamily="34" charset="0"/>
                <a:cs typeface="Arial" panose="020B0604020202020204" pitchFamily="34" charset="0"/>
              </a:rPr>
              <a:t>Jesus answered them, “Destroy this temple, and in three days I will raise it up.” </a:t>
            </a:r>
            <a:r>
              <a:rPr lang="en-US" sz="3200" b="1" i="0" baseline="30000" dirty="0">
                <a:solidFill>
                  <a:srgbClr val="000000"/>
                </a:solidFill>
                <a:effectLst/>
                <a:latin typeface="Arial" panose="020B0604020202020204" pitchFamily="34" charset="0"/>
                <a:cs typeface="Arial" panose="020B0604020202020204" pitchFamily="34" charset="0"/>
              </a:rPr>
              <a:t>20 </a:t>
            </a:r>
            <a:r>
              <a:rPr lang="en-US" sz="3200" b="1" i="0" dirty="0">
                <a:solidFill>
                  <a:srgbClr val="000000"/>
                </a:solidFill>
                <a:effectLst/>
                <a:latin typeface="Arial" panose="020B0604020202020204" pitchFamily="34" charset="0"/>
                <a:cs typeface="Arial" panose="020B0604020202020204" pitchFamily="34" charset="0"/>
              </a:rPr>
              <a:t>The Jews then said, “It has taken forty-six years to build this temple, and will you raise it up in three days?” </a:t>
            </a:r>
            <a:r>
              <a:rPr lang="en-US" sz="3200" b="1" i="0" baseline="30000" dirty="0">
                <a:solidFill>
                  <a:srgbClr val="000000"/>
                </a:solidFill>
                <a:effectLst/>
                <a:latin typeface="Arial" panose="020B0604020202020204" pitchFamily="34" charset="0"/>
                <a:cs typeface="Arial" panose="020B0604020202020204" pitchFamily="34" charset="0"/>
              </a:rPr>
              <a:t>21 </a:t>
            </a:r>
            <a:r>
              <a:rPr lang="en-US" sz="3200" b="1" i="0" dirty="0">
                <a:solidFill>
                  <a:srgbClr val="000000"/>
                </a:solidFill>
                <a:effectLst/>
                <a:latin typeface="Arial" panose="020B0604020202020204" pitchFamily="34" charset="0"/>
                <a:cs typeface="Arial" panose="020B0604020202020204" pitchFamily="34" charset="0"/>
              </a:rPr>
              <a:t>But he was speaking about the temple of his body.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17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48" name="Group 31">
            <a:extLst>
              <a:ext uri="{FF2B5EF4-FFF2-40B4-BE49-F238E27FC236}">
                <a16:creationId xmlns:a16="http://schemas.microsoft.com/office/drawing/2014/main" id="{B1E2B399-F3CE-4402-9418-377080B9A5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3" name="Color">
              <a:extLst>
                <a:ext uri="{FF2B5EF4-FFF2-40B4-BE49-F238E27FC236}">
                  <a16:creationId xmlns:a16="http://schemas.microsoft.com/office/drawing/2014/main" id="{AC2AA197-7A04-4AAA-A357-07EF9F4D5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9" name="Color">
              <a:extLst>
                <a:ext uri="{FF2B5EF4-FFF2-40B4-BE49-F238E27FC236}">
                  <a16:creationId xmlns:a16="http://schemas.microsoft.com/office/drawing/2014/main" id="{CCE44998-768E-4717-B599-E07990B4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7" name="Graphic 6" descr="Crown">
            <a:extLst>
              <a:ext uri="{FF2B5EF4-FFF2-40B4-BE49-F238E27FC236}">
                <a16:creationId xmlns:a16="http://schemas.microsoft.com/office/drawing/2014/main" id="{0C231DC1-6A70-EAB9-5855-6BC146111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827" y="284518"/>
            <a:ext cx="3903162" cy="3903162"/>
          </a:xfrm>
          <a:prstGeom prst="rect">
            <a:avLst/>
          </a:prstGeom>
        </p:spPr>
      </p:pic>
      <p:grpSp>
        <p:nvGrpSpPr>
          <p:cNvPr id="50" name="Group 3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1" name="Freeform: Shape 3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2" name="Freeform: Shape 3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3" name="Freeform: Shape 3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4" name="Freeform: Shape 4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5" name="Freeform: Shape 4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sp>
          <p:nvSpPr>
            <p:cNvPr id="56" name="Freeform: Shape 4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5" name="TextBox 4">
            <a:extLst>
              <a:ext uri="{FF2B5EF4-FFF2-40B4-BE49-F238E27FC236}">
                <a16:creationId xmlns:a16="http://schemas.microsoft.com/office/drawing/2014/main" id="{B35FFFE6-380D-1F42-7507-FFBE5EACDFED}"/>
              </a:ext>
            </a:extLst>
          </p:cNvPr>
          <p:cNvSpPr txBox="1"/>
          <p:nvPr/>
        </p:nvSpPr>
        <p:spPr>
          <a:xfrm>
            <a:off x="4861625" y="3408788"/>
            <a:ext cx="6452269" cy="3046988"/>
          </a:xfrm>
          <a:prstGeom prst="rect">
            <a:avLst/>
          </a:prstGeom>
          <a:solidFill>
            <a:schemeClr val="bg1"/>
          </a:solidFill>
        </p:spPr>
        <p:txBody>
          <a:bodyPr wrap="square">
            <a:spAutoFit/>
          </a:bodyPr>
          <a:lstStyle/>
          <a:p>
            <a:r>
              <a:rPr lang="en-US" sz="3200" b="1" i="0" dirty="0">
                <a:solidFill>
                  <a:srgbClr val="000000"/>
                </a:solidFill>
                <a:effectLst/>
                <a:latin typeface="Arial" panose="020B0604020202020204" pitchFamily="34" charset="0"/>
                <a:cs typeface="Arial" panose="020B0604020202020204" pitchFamily="34" charset="0"/>
              </a:rPr>
              <a:t> </a:t>
            </a:r>
            <a:r>
              <a:rPr lang="en-US" sz="3200" b="1" i="0" baseline="30000" dirty="0">
                <a:solidFill>
                  <a:srgbClr val="000000"/>
                </a:solidFill>
                <a:effectLst/>
                <a:latin typeface="Arial" panose="020B0604020202020204" pitchFamily="34" charset="0"/>
                <a:cs typeface="Arial" panose="020B0604020202020204" pitchFamily="34" charset="0"/>
              </a:rPr>
              <a:t>22 </a:t>
            </a:r>
            <a:r>
              <a:rPr lang="en-US" sz="3200" b="1" i="0" dirty="0">
                <a:solidFill>
                  <a:srgbClr val="000000"/>
                </a:solidFill>
                <a:effectLst/>
                <a:latin typeface="Arial" panose="020B0604020202020204" pitchFamily="34" charset="0"/>
                <a:cs typeface="Arial" panose="020B0604020202020204" pitchFamily="34" charset="0"/>
              </a:rPr>
              <a:t>When therefore he was raised from the dead, his disciples remembered that he had said this, and they believed the Scripture and the word that Jesus had spoken.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2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rry sky over a mountain&#10;&#10;Description automatically generated">
            <a:extLst>
              <a:ext uri="{FF2B5EF4-FFF2-40B4-BE49-F238E27FC236}">
                <a16:creationId xmlns:a16="http://schemas.microsoft.com/office/drawing/2014/main" id="{82CC6DF9-EC8C-4896-0314-880153A75D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589917"/>
          </a:xfrm>
          <a:prstGeom prst="rect">
            <a:avLst/>
          </a:prstGeom>
        </p:spPr>
      </p:pic>
      <p:pic>
        <p:nvPicPr>
          <p:cNvPr id="6" name="Picture 5" descr="A starry sky over a mountain&#10;&#10;Description automatically generated">
            <a:extLst>
              <a:ext uri="{FF2B5EF4-FFF2-40B4-BE49-F238E27FC236}">
                <a16:creationId xmlns:a16="http://schemas.microsoft.com/office/drawing/2014/main" id="{ADED1AE2-C4DF-9C57-B0DC-3EAFD7042E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589916"/>
            <a:ext cx="12192000" cy="1268084"/>
          </a:xfrm>
          <a:prstGeom prst="rect">
            <a:avLst/>
          </a:prstGeom>
        </p:spPr>
      </p:pic>
      <p:sp>
        <p:nvSpPr>
          <p:cNvPr id="8" name="TextBox 7">
            <a:extLst>
              <a:ext uri="{FF2B5EF4-FFF2-40B4-BE49-F238E27FC236}">
                <a16:creationId xmlns:a16="http://schemas.microsoft.com/office/drawing/2014/main" id="{07D6A83A-5B5F-FA2E-3B3B-B9B9C0524E8B}"/>
              </a:ext>
            </a:extLst>
          </p:cNvPr>
          <p:cNvSpPr txBox="1"/>
          <p:nvPr/>
        </p:nvSpPr>
        <p:spPr>
          <a:xfrm>
            <a:off x="228600" y="5105400"/>
            <a:ext cx="11963400" cy="1569660"/>
          </a:xfrm>
          <a:prstGeom prst="rect">
            <a:avLst/>
          </a:prstGeom>
          <a:noFill/>
        </p:spPr>
        <p:txBody>
          <a:bodyPr wrap="square">
            <a:spAutoFit/>
          </a:bodyPr>
          <a:lstStyle/>
          <a:p>
            <a:r>
              <a:rPr lang="en-US" sz="3200" b="1" baseline="30000" dirty="0">
                <a:solidFill>
                  <a:schemeClr val="bg1"/>
                </a:solidFill>
                <a:effectLst/>
                <a:latin typeface="Arial" panose="020B0604020202020204" pitchFamily="34" charset="0"/>
              </a:rPr>
              <a:t>23 </a:t>
            </a:r>
            <a:r>
              <a:rPr lang="en-US" sz="3200" b="1" dirty="0">
                <a:solidFill>
                  <a:schemeClr val="bg1"/>
                </a:solidFill>
                <a:effectLst/>
                <a:latin typeface="Arial" panose="020B0604020202020204" pitchFamily="34" charset="0"/>
              </a:rPr>
              <a:t>Now when he was in Jerusalem at the Passover Feast, many believed in his name when they saw the signs that he was doing.</a:t>
            </a:r>
            <a:endParaRPr lang="en-US" sz="3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31568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00F9AC-1BE6-A38B-A657-1061C4D34395}"/>
              </a:ext>
            </a:extLst>
          </p:cNvPr>
          <p:cNvSpPr txBox="1"/>
          <p:nvPr/>
        </p:nvSpPr>
        <p:spPr>
          <a:xfrm>
            <a:off x="186905" y="242841"/>
            <a:ext cx="11818189" cy="4031873"/>
          </a:xfrm>
          <a:prstGeom prst="rect">
            <a:avLst/>
          </a:prstGeom>
          <a:noFill/>
        </p:spPr>
        <p:txBody>
          <a:bodyPr wrap="square">
            <a:spAutoFit/>
          </a:bodyPr>
          <a:lstStyle/>
          <a:p>
            <a:pPr algn="l"/>
            <a:r>
              <a:rPr lang="en-US" sz="3200" b="1" spc="-150" dirty="0">
                <a:solidFill>
                  <a:srgbClr val="000000"/>
                </a:solidFill>
                <a:effectLst/>
                <a:latin typeface="Arial" panose="020B0604020202020204" pitchFamily="34" charset="0"/>
              </a:rPr>
              <a:t> </a:t>
            </a:r>
            <a:r>
              <a:rPr lang="en-US" sz="3200" b="1" spc="-150" baseline="30000" dirty="0">
                <a:solidFill>
                  <a:srgbClr val="000000"/>
                </a:solidFill>
                <a:effectLst/>
                <a:latin typeface="Arial" panose="020B0604020202020204" pitchFamily="34" charset="0"/>
              </a:rPr>
              <a:t>22 </a:t>
            </a:r>
            <a:r>
              <a:rPr lang="en-US" sz="3200" b="1" spc="-150" dirty="0">
                <a:solidFill>
                  <a:srgbClr val="000000"/>
                </a:solidFill>
                <a:effectLst/>
                <a:latin typeface="Arial" panose="020B0604020202020204" pitchFamily="34" charset="0"/>
              </a:rPr>
              <a:t>When therefore he was raised from the dead, his disciples remembered . . .</a:t>
            </a:r>
          </a:p>
          <a:p>
            <a:pPr algn="l"/>
            <a:r>
              <a:rPr lang="en-US" sz="3200" b="1" dirty="0">
                <a:solidFill>
                  <a:srgbClr val="000000"/>
                </a:solidFill>
                <a:effectLst/>
                <a:latin typeface="Arial" panose="020B0604020202020204" pitchFamily="34" charset="0"/>
              </a:rPr>
              <a:t>and they </a:t>
            </a:r>
            <a:r>
              <a:rPr lang="en-US" sz="3200" b="1" dirty="0">
                <a:solidFill>
                  <a:srgbClr val="000000"/>
                </a:solidFill>
                <a:effectLst/>
                <a:highlight>
                  <a:srgbClr val="FFFF00"/>
                </a:highlight>
                <a:latin typeface="Arial" panose="020B0604020202020204" pitchFamily="34" charset="0"/>
              </a:rPr>
              <a:t>believed</a:t>
            </a:r>
            <a:r>
              <a:rPr lang="en-US" sz="3200" b="1" dirty="0">
                <a:solidFill>
                  <a:srgbClr val="000000"/>
                </a:solidFill>
                <a:effectLst/>
                <a:latin typeface="Arial" panose="020B0604020202020204" pitchFamily="34" charset="0"/>
              </a:rPr>
              <a:t> the Scripture and the word that Jesus had spoken.</a:t>
            </a:r>
          </a:p>
          <a:p>
            <a:pPr algn="l"/>
            <a:endParaRPr lang="en-US" sz="3200" b="1" baseline="30000" dirty="0">
              <a:solidFill>
                <a:srgbClr val="000000"/>
              </a:solidFill>
              <a:effectLst/>
              <a:latin typeface="Arial" panose="020B0604020202020204" pitchFamily="34" charset="0"/>
            </a:endParaRPr>
          </a:p>
          <a:p>
            <a:pPr algn="l"/>
            <a:endParaRPr lang="en-US" sz="3200" b="1" baseline="30000" dirty="0">
              <a:solidFill>
                <a:srgbClr val="000000"/>
              </a:solidFill>
              <a:effectLst/>
              <a:latin typeface="Arial" panose="020B0604020202020204" pitchFamily="34" charset="0"/>
            </a:endParaRPr>
          </a:p>
          <a:p>
            <a:r>
              <a:rPr lang="en-US" sz="3200" b="1" baseline="30000" dirty="0">
                <a:solidFill>
                  <a:srgbClr val="000000"/>
                </a:solidFill>
                <a:effectLst/>
                <a:latin typeface="Arial" panose="020B0604020202020204" pitchFamily="34" charset="0"/>
              </a:rPr>
              <a:t>23 </a:t>
            </a:r>
            <a:r>
              <a:rPr lang="en-US" sz="3200" b="1" dirty="0">
                <a:solidFill>
                  <a:srgbClr val="000000"/>
                </a:solidFill>
                <a:effectLst/>
                <a:latin typeface="Arial" panose="020B0604020202020204" pitchFamily="34" charset="0"/>
              </a:rPr>
              <a:t>. . . when they saw the signs that he was doing. </a:t>
            </a:r>
          </a:p>
          <a:p>
            <a:pPr algn="l"/>
            <a:r>
              <a:rPr lang="en-US" sz="3200" b="1" dirty="0">
                <a:solidFill>
                  <a:srgbClr val="000000"/>
                </a:solidFill>
                <a:effectLst/>
                <a:latin typeface="Arial" panose="020B0604020202020204" pitchFamily="34" charset="0"/>
              </a:rPr>
              <a:t>many </a:t>
            </a:r>
            <a:r>
              <a:rPr lang="en-US" sz="3200" b="1" dirty="0">
                <a:solidFill>
                  <a:srgbClr val="000000"/>
                </a:solidFill>
                <a:effectLst/>
                <a:highlight>
                  <a:srgbClr val="FFFF00"/>
                </a:highlight>
                <a:latin typeface="Arial" panose="020B0604020202020204" pitchFamily="34" charset="0"/>
              </a:rPr>
              <a:t>believed</a:t>
            </a:r>
            <a:r>
              <a:rPr lang="en-US" sz="3200" b="1" dirty="0">
                <a:solidFill>
                  <a:srgbClr val="000000"/>
                </a:solidFill>
                <a:effectLst/>
                <a:latin typeface="Arial" panose="020B0604020202020204" pitchFamily="34" charset="0"/>
              </a:rPr>
              <a:t> in his name </a:t>
            </a:r>
            <a:endParaRPr lang="en-US" sz="3200" b="1" baseline="30000" dirty="0">
              <a:solidFill>
                <a:srgbClr val="000000"/>
              </a:solidFill>
              <a:latin typeface="Arial" panose="020B0604020202020204" pitchFamily="34" charset="0"/>
            </a:endParaRPr>
          </a:p>
          <a:p>
            <a:pPr algn="l"/>
            <a:endParaRPr lang="en-US" sz="3200" b="1" baseline="30000" dirty="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1A7074C3-ECD0-31F9-064C-7826CDBCD1CF}"/>
              </a:ext>
            </a:extLst>
          </p:cNvPr>
          <p:cNvSpPr txBox="1"/>
          <p:nvPr/>
        </p:nvSpPr>
        <p:spPr>
          <a:xfrm>
            <a:off x="4882551" y="4866599"/>
            <a:ext cx="4405223" cy="1569660"/>
          </a:xfrm>
          <a:prstGeom prst="rect">
            <a:avLst/>
          </a:prstGeom>
          <a:noFill/>
        </p:spPr>
        <p:txBody>
          <a:bodyPr wrap="square">
            <a:spAutoFit/>
          </a:bodyPr>
          <a:lstStyle/>
          <a:p>
            <a:pPr algn="r"/>
            <a:r>
              <a:rPr lang="en-US" sz="3200" b="1" spc="-150" baseline="30000" dirty="0">
                <a:solidFill>
                  <a:srgbClr val="000000"/>
                </a:solidFill>
                <a:effectLst/>
                <a:latin typeface="Arial" panose="020B0604020202020204" pitchFamily="34" charset="0"/>
              </a:rPr>
              <a:t>22</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ἐπίστευσαν</a:t>
            </a:r>
            <a:r>
              <a:rPr lang="en-US" sz="3200" b="1" dirty="0">
                <a:solidFill>
                  <a:srgbClr val="0A0A0A"/>
                </a:solidFill>
                <a:effectLst/>
                <a:latin typeface="Arial" panose="020B0604020202020204" pitchFamily="34" charset="0"/>
              </a:rPr>
              <a:t> =&gt;</a:t>
            </a:r>
            <a:br>
              <a:rPr lang="el-GR" sz="3200" b="1" dirty="0">
                <a:latin typeface="Arial" panose="020B0604020202020204" pitchFamily="34" charset="0"/>
              </a:rPr>
            </a:br>
            <a:r>
              <a:rPr lang="en-US" sz="3200" b="1" spc="-150" baseline="30000" dirty="0">
                <a:solidFill>
                  <a:srgbClr val="000000"/>
                </a:solidFill>
                <a:effectLst/>
                <a:latin typeface="Arial" panose="020B0604020202020204" pitchFamily="34" charset="0"/>
              </a:rPr>
              <a:t>23</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ἐπίστευσαν</a:t>
            </a:r>
            <a:r>
              <a:rPr lang="en-US" sz="3200" b="1" dirty="0">
                <a:solidFill>
                  <a:srgbClr val="0A0A0A"/>
                </a:solidFill>
                <a:effectLst/>
                <a:latin typeface="Arial" panose="020B0604020202020204" pitchFamily="34" charset="0"/>
              </a:rPr>
              <a:t> =&gt;</a:t>
            </a:r>
          </a:p>
          <a:p>
            <a:pPr algn="r"/>
            <a:r>
              <a:rPr lang="en-US" sz="3200" b="1" spc="-150" baseline="30000" dirty="0">
                <a:solidFill>
                  <a:srgbClr val="000000"/>
                </a:solidFill>
                <a:effectLst/>
                <a:latin typeface="Arial" panose="020B0604020202020204" pitchFamily="34" charset="0"/>
              </a:rPr>
              <a:t>24</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ἐπίστευεν</a:t>
            </a:r>
            <a:r>
              <a:rPr lang="en-US" sz="3200" b="1" dirty="0">
                <a:solidFill>
                  <a:srgbClr val="0A0A0A"/>
                </a:solidFill>
                <a:effectLst/>
                <a:latin typeface="Arial" panose="020B0604020202020204" pitchFamily="34" charset="0"/>
              </a:rPr>
              <a:t>   </a:t>
            </a:r>
            <a:r>
              <a:rPr lang="en-US" sz="2800" b="1" dirty="0">
                <a:solidFill>
                  <a:srgbClr val="0A0A0A"/>
                </a:solidFill>
                <a:latin typeface="Arial" panose="020B0604020202020204" pitchFamily="34" charset="0"/>
              </a:rPr>
              <a:t> </a:t>
            </a:r>
            <a:r>
              <a:rPr lang="en-US" sz="3200" b="1" dirty="0">
                <a:solidFill>
                  <a:srgbClr val="0A0A0A"/>
                </a:solidFill>
                <a:latin typeface="Arial" panose="020B0604020202020204" pitchFamily="34" charset="0"/>
              </a:rPr>
              <a:t>=&gt;</a:t>
            </a:r>
            <a:endParaRPr lang="en-US" sz="3200" b="1" dirty="0">
              <a:solidFill>
                <a:srgbClr val="000000"/>
              </a:solidFill>
              <a:effectLst/>
              <a:latin typeface="Arial" panose="020B0604020202020204" pitchFamily="34" charset="0"/>
            </a:endParaRPr>
          </a:p>
        </p:txBody>
      </p:sp>
      <p:sp>
        <p:nvSpPr>
          <p:cNvPr id="18" name="TextBox 17">
            <a:extLst>
              <a:ext uri="{FF2B5EF4-FFF2-40B4-BE49-F238E27FC236}">
                <a16:creationId xmlns:a16="http://schemas.microsoft.com/office/drawing/2014/main" id="{A857CF62-E6EB-187F-5E7E-C113FF4E1749}"/>
              </a:ext>
            </a:extLst>
          </p:cNvPr>
          <p:cNvSpPr txBox="1"/>
          <p:nvPr/>
        </p:nvSpPr>
        <p:spPr>
          <a:xfrm>
            <a:off x="9109495" y="5266708"/>
            <a:ext cx="2501660" cy="769441"/>
          </a:xfrm>
          <a:prstGeom prst="rect">
            <a:avLst/>
          </a:prstGeom>
          <a:noFill/>
        </p:spPr>
        <p:txBody>
          <a:bodyPr wrap="square">
            <a:spAutoFit/>
          </a:bodyPr>
          <a:lstStyle/>
          <a:p>
            <a:pPr algn="r"/>
            <a:r>
              <a:rPr lang="el-GR" sz="4400" b="1" dirty="0">
                <a:solidFill>
                  <a:srgbClr val="0A0A0A"/>
                </a:solidFill>
                <a:effectLst/>
                <a:latin typeface="Arial" panose="020B0604020202020204" pitchFamily="34" charset="0"/>
              </a:rPr>
              <a:t>πιστεύω</a:t>
            </a:r>
            <a:endParaRPr lang="en-US" sz="3200" b="1"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492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id="{8CC6DAF1-9D09-710B-BEE8-4BBB5DDE900E}"/>
              </a:ext>
            </a:extLst>
          </p:cNvPr>
          <p:cNvPicPr>
            <a:picLocks noChangeAspect="1"/>
          </p:cNvPicPr>
          <p:nvPr/>
        </p:nvPicPr>
        <p:blipFill rotWithShape="1">
          <a:blip r:embed="rId3"/>
          <a:srcRect l="171"/>
          <a:stretch/>
        </p:blipFill>
        <p:spPr>
          <a:xfrm>
            <a:off x="20" y="-11728"/>
            <a:ext cx="12191980" cy="6869728"/>
          </a:xfrm>
          <a:prstGeom prst="rect">
            <a:avLst/>
          </a:prstGeom>
        </p:spPr>
      </p:pic>
      <p:sp>
        <p:nvSpPr>
          <p:cNvPr id="27" name="Rectangle 26">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03765" y="-11728"/>
            <a:ext cx="8188233" cy="6869728"/>
          </a:xfrm>
          <a:prstGeom prst="rect">
            <a:avLst/>
          </a:prstGeom>
          <a:gradFill>
            <a:gsLst>
              <a:gs pos="0">
                <a:srgbClr val="000000">
                  <a:alpha val="0"/>
                </a:srgbClr>
              </a:gs>
              <a:gs pos="98739">
                <a:srgbClr val="000000">
                  <a:alpha val="43000"/>
                </a:srgbClr>
              </a:gs>
              <a:gs pos="60000">
                <a:srgbClr val="000000">
                  <a:alpha val="31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A2E16B17-0AAB-C9E6-33A8-87DF9FCB8B3A}"/>
              </a:ext>
            </a:extLst>
          </p:cNvPr>
          <p:cNvSpPr txBox="1"/>
          <p:nvPr/>
        </p:nvSpPr>
        <p:spPr>
          <a:xfrm>
            <a:off x="186905" y="4366268"/>
            <a:ext cx="11818189" cy="1569660"/>
          </a:xfrm>
          <a:prstGeom prst="rect">
            <a:avLst/>
          </a:prstGeom>
          <a:noFill/>
        </p:spPr>
        <p:txBody>
          <a:bodyPr wrap="square">
            <a:spAutoFit/>
          </a:bodyPr>
          <a:lstStyle/>
          <a:p>
            <a:pPr algn="l"/>
            <a:r>
              <a:rPr lang="en-US" sz="3200" b="1" baseline="30000" dirty="0">
                <a:solidFill>
                  <a:schemeClr val="bg1"/>
                </a:solidFill>
                <a:effectLst/>
                <a:latin typeface="Arial" panose="020B0604020202020204" pitchFamily="34" charset="0"/>
              </a:rPr>
              <a:t>24 </a:t>
            </a:r>
            <a:r>
              <a:rPr lang="en-US" sz="3200" b="1" dirty="0">
                <a:solidFill>
                  <a:schemeClr val="bg1"/>
                </a:solidFill>
                <a:effectLst/>
                <a:latin typeface="Arial" panose="020B0604020202020204" pitchFamily="34" charset="0"/>
              </a:rPr>
              <a:t>But Jesus on his part did not </a:t>
            </a:r>
            <a:r>
              <a:rPr lang="en-US" sz="3200" b="1" dirty="0">
                <a:solidFill>
                  <a:srgbClr val="FFFF00"/>
                </a:solidFill>
                <a:effectLst/>
                <a:latin typeface="Arial" panose="020B0604020202020204" pitchFamily="34" charset="0"/>
              </a:rPr>
              <a:t>entrust</a:t>
            </a:r>
            <a:r>
              <a:rPr lang="en-US" sz="3200" b="1" dirty="0">
                <a:solidFill>
                  <a:schemeClr val="bg1"/>
                </a:solidFill>
                <a:effectLst/>
                <a:latin typeface="Arial" panose="020B0604020202020204" pitchFamily="34" charset="0"/>
              </a:rPr>
              <a:t> himself to them, because he knew all people </a:t>
            </a:r>
            <a:r>
              <a:rPr lang="en-US" sz="3200" b="1" baseline="30000" dirty="0">
                <a:solidFill>
                  <a:schemeClr val="bg1"/>
                </a:solidFill>
                <a:effectLst/>
                <a:latin typeface="Arial" panose="020B0604020202020204" pitchFamily="34" charset="0"/>
              </a:rPr>
              <a:t>25 </a:t>
            </a:r>
            <a:r>
              <a:rPr lang="en-US" sz="3200" b="1" dirty="0">
                <a:solidFill>
                  <a:schemeClr val="bg1"/>
                </a:solidFill>
                <a:effectLst/>
                <a:latin typeface="Arial" panose="020B0604020202020204" pitchFamily="34" charset="0"/>
              </a:rPr>
              <a:t>and needed no one to bear witness about man, for he himself knew what was in man.</a:t>
            </a:r>
          </a:p>
        </p:txBody>
      </p:sp>
    </p:spTree>
    <p:extLst>
      <p:ext uri="{BB962C8B-B14F-4D97-AF65-F5344CB8AC3E}">
        <p14:creationId xmlns:p14="http://schemas.microsoft.com/office/powerpoint/2010/main" val="318196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Content Placeholder 4" descr="Hands holding a bowl of tomatoes&#10;&#10;Description automatically generated">
            <a:extLst>
              <a:ext uri="{FF2B5EF4-FFF2-40B4-BE49-F238E27FC236}">
                <a16:creationId xmlns:a16="http://schemas.microsoft.com/office/drawing/2014/main" id="{6D072821-0855-B991-087C-7EC6D789AFDF}"/>
              </a:ext>
            </a:extLst>
          </p:cNvPr>
          <p:cNvPicPr>
            <a:picLocks noChangeAspect="1"/>
          </p:cNvPicPr>
          <p:nvPr/>
        </p:nvPicPr>
        <p:blipFill rotWithShape="1">
          <a:blip r:embed="rId3">
            <a:extLst>
              <a:ext uri="{28A0092B-C50C-407E-A947-70E740481C1C}">
                <a14:useLocalDpi xmlns:a14="http://schemas.microsoft.com/office/drawing/2010/main" val="0"/>
              </a:ext>
            </a:extLst>
          </a:blip>
          <a:srcRect l="15353" r="11310" b="-1"/>
          <a:stretch/>
        </p:blipFill>
        <p:spPr>
          <a:xfrm>
            <a:off x="-3052" y="16"/>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C9433C12-2D0D-DFAF-FF96-0796599A2A1F}"/>
              </a:ext>
            </a:extLst>
          </p:cNvPr>
          <p:cNvSpPr>
            <a:spLocks noGrp="1"/>
          </p:cNvSpPr>
          <p:nvPr>
            <p:ph type="title"/>
          </p:nvPr>
        </p:nvSpPr>
        <p:spPr>
          <a:xfrm>
            <a:off x="5972537" y="4467828"/>
            <a:ext cx="6015823" cy="2037144"/>
          </a:xfrm>
        </p:spPr>
        <p:txBody>
          <a:bodyPr vert="horz" lIns="91440" tIns="45720" rIns="91440" bIns="45720" rtlCol="0" anchor="t">
            <a:normAutofit fontScale="90000"/>
          </a:bodyPr>
          <a:lstStyle/>
          <a:p>
            <a:pPr algn="r"/>
            <a:r>
              <a:rPr lang="en-US" kern="1200" dirty="0">
                <a:solidFill>
                  <a:schemeClr val="tx1"/>
                </a:solidFill>
                <a:latin typeface="+mj-lt"/>
                <a:ea typeface="+mj-ea"/>
                <a:cs typeface="+mj-cs"/>
              </a:rPr>
              <a:t>Doing the </a:t>
            </a:r>
            <a:r>
              <a:rPr lang="en-US" sz="5400" kern="1200" dirty="0">
                <a:solidFill>
                  <a:schemeClr val="tx1"/>
                </a:solidFill>
                <a:latin typeface="Arial" panose="020B0604020202020204" pitchFamily="34" charset="0"/>
                <a:ea typeface="+mj-ea"/>
                <a:cs typeface="+mj-cs"/>
              </a:rPr>
              <a:t>Right Thing</a:t>
            </a:r>
            <a:r>
              <a:rPr lang="en-US" kern="1200" dirty="0">
                <a:solidFill>
                  <a:schemeClr val="tx1"/>
                </a:solidFill>
                <a:latin typeface="Arial" panose="020B0604020202020204" pitchFamily="34" charset="0"/>
                <a:ea typeface="+mj-ea"/>
                <a:cs typeface="+mj-cs"/>
              </a:rPr>
              <a:t> </a:t>
            </a:r>
            <a:br>
              <a:rPr lang="en-US" kern="1200" dirty="0">
                <a:solidFill>
                  <a:schemeClr val="tx1"/>
                </a:solidFill>
                <a:latin typeface="+mj-lt"/>
                <a:ea typeface="+mj-ea"/>
                <a:cs typeface="+mj-cs"/>
              </a:rPr>
            </a:br>
            <a:r>
              <a:rPr lang="en-US" kern="1200" dirty="0">
                <a:solidFill>
                  <a:schemeClr val="tx1"/>
                </a:solidFill>
                <a:latin typeface="+mj-lt"/>
                <a:ea typeface="+mj-ea"/>
                <a:cs typeface="+mj-cs"/>
              </a:rPr>
              <a:t>for the </a:t>
            </a:r>
            <a:r>
              <a:rPr lang="en-US" sz="5400" kern="1200" dirty="0">
                <a:solidFill>
                  <a:schemeClr val="tx1"/>
                </a:solidFill>
                <a:latin typeface="Arial" panose="020B0604020202020204" pitchFamily="34" charset="0"/>
                <a:ea typeface="+mj-ea"/>
                <a:cs typeface="+mj-cs"/>
              </a:rPr>
              <a:t>Wrong Reason</a:t>
            </a:r>
            <a:endParaRPr lang="en-US" kern="1200" dirty="0">
              <a:solidFill>
                <a:schemeClr val="tx1"/>
              </a:solidFill>
              <a:latin typeface="Arial" panose="020B0604020202020204" pitchFamily="34" charset="0"/>
              <a:ea typeface="+mj-ea"/>
              <a:cs typeface="+mj-cs"/>
            </a:endParaRPr>
          </a:p>
        </p:txBody>
      </p:sp>
      <p:pic>
        <p:nvPicPr>
          <p:cNvPr id="7" name="Picture 6" descr="A typewriter with a piece of paper&#10;&#10;Description automatically generated">
            <a:extLst>
              <a:ext uri="{FF2B5EF4-FFF2-40B4-BE49-F238E27FC236}">
                <a16:creationId xmlns:a16="http://schemas.microsoft.com/office/drawing/2014/main" id="{D1E2663D-1FE0-97C0-B883-826A8E1681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2309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00F9AC-1BE6-A38B-A657-1061C4D34395}"/>
              </a:ext>
            </a:extLst>
          </p:cNvPr>
          <p:cNvSpPr txBox="1"/>
          <p:nvPr/>
        </p:nvSpPr>
        <p:spPr>
          <a:xfrm>
            <a:off x="186905" y="242841"/>
            <a:ext cx="11818189" cy="4196020"/>
          </a:xfrm>
          <a:prstGeom prst="rect">
            <a:avLst/>
          </a:prstGeom>
          <a:noFill/>
        </p:spPr>
        <p:txBody>
          <a:bodyPr wrap="square">
            <a:spAutoFit/>
          </a:bodyPr>
          <a:lstStyle/>
          <a:p>
            <a:pPr algn="l"/>
            <a:r>
              <a:rPr lang="en-US" sz="3200" b="1" spc="-150" dirty="0">
                <a:solidFill>
                  <a:srgbClr val="000000"/>
                </a:solidFill>
                <a:effectLst/>
                <a:latin typeface="Arial" panose="020B0604020202020204" pitchFamily="34" charset="0"/>
              </a:rPr>
              <a:t> </a:t>
            </a:r>
            <a:r>
              <a:rPr lang="en-US" sz="3200" b="1" spc="-150" baseline="30000" dirty="0">
                <a:solidFill>
                  <a:srgbClr val="000000"/>
                </a:solidFill>
                <a:effectLst/>
                <a:latin typeface="Arial" panose="020B0604020202020204" pitchFamily="34" charset="0"/>
              </a:rPr>
              <a:t>22 </a:t>
            </a:r>
            <a:r>
              <a:rPr lang="en-US" sz="3200" b="1" spc="-150" dirty="0">
                <a:solidFill>
                  <a:srgbClr val="000000"/>
                </a:solidFill>
                <a:effectLst/>
                <a:latin typeface="Arial" panose="020B0604020202020204" pitchFamily="34" charset="0"/>
              </a:rPr>
              <a:t>When therefore he was raised from the dead, his disciples remembered . . .</a:t>
            </a:r>
            <a:r>
              <a:rPr lang="en-US" sz="3200" b="1" dirty="0">
                <a:solidFill>
                  <a:srgbClr val="000000"/>
                </a:solidFill>
                <a:effectLst/>
                <a:latin typeface="Arial" panose="020B0604020202020204" pitchFamily="34" charset="0"/>
              </a:rPr>
              <a:t>and they </a:t>
            </a:r>
            <a:r>
              <a:rPr lang="en-US" sz="3200" b="1" dirty="0">
                <a:solidFill>
                  <a:srgbClr val="000000"/>
                </a:solidFill>
                <a:effectLst/>
                <a:highlight>
                  <a:srgbClr val="FFFF00"/>
                </a:highlight>
                <a:latin typeface="Arial" panose="020B0604020202020204" pitchFamily="34" charset="0"/>
              </a:rPr>
              <a:t>believed</a:t>
            </a:r>
            <a:r>
              <a:rPr lang="en-US" sz="3200" b="1" dirty="0">
                <a:solidFill>
                  <a:srgbClr val="000000"/>
                </a:solidFill>
                <a:effectLst/>
                <a:latin typeface="Arial" panose="020B0604020202020204" pitchFamily="34" charset="0"/>
              </a:rPr>
              <a:t> the Scripture and the word that Jesus had spoken.</a:t>
            </a:r>
          </a:p>
          <a:p>
            <a:pPr algn="l"/>
            <a:endParaRPr lang="en-US" sz="3200" b="1" baseline="30000" dirty="0">
              <a:solidFill>
                <a:srgbClr val="000000"/>
              </a:solidFill>
              <a:effectLst/>
              <a:latin typeface="Arial" panose="020B0604020202020204" pitchFamily="34" charset="0"/>
            </a:endParaRPr>
          </a:p>
          <a:p>
            <a:r>
              <a:rPr lang="en-US" sz="3200" b="1" baseline="30000" dirty="0">
                <a:solidFill>
                  <a:srgbClr val="000000"/>
                </a:solidFill>
                <a:effectLst/>
                <a:latin typeface="Arial" panose="020B0604020202020204" pitchFamily="34" charset="0"/>
              </a:rPr>
              <a:t>23 </a:t>
            </a:r>
            <a:r>
              <a:rPr lang="en-US" sz="3200" b="1" dirty="0">
                <a:solidFill>
                  <a:srgbClr val="000000"/>
                </a:solidFill>
                <a:effectLst/>
                <a:latin typeface="Arial" panose="020B0604020202020204" pitchFamily="34" charset="0"/>
              </a:rPr>
              <a:t>. . . when they saw the signs that he was doing. </a:t>
            </a:r>
          </a:p>
          <a:p>
            <a:pPr algn="l"/>
            <a:r>
              <a:rPr lang="en-US" sz="3200" b="1" dirty="0">
                <a:solidFill>
                  <a:srgbClr val="000000"/>
                </a:solidFill>
                <a:effectLst/>
                <a:latin typeface="Arial" panose="020B0604020202020204" pitchFamily="34" charset="0"/>
              </a:rPr>
              <a:t>many </a:t>
            </a:r>
            <a:r>
              <a:rPr lang="en-US" sz="3200" b="1" dirty="0">
                <a:solidFill>
                  <a:srgbClr val="000000"/>
                </a:solidFill>
                <a:effectLst/>
                <a:highlight>
                  <a:srgbClr val="FFFF00"/>
                </a:highlight>
                <a:latin typeface="Arial" panose="020B0604020202020204" pitchFamily="34" charset="0"/>
              </a:rPr>
              <a:t>believed</a:t>
            </a:r>
            <a:r>
              <a:rPr lang="en-US" sz="3200" b="1" dirty="0">
                <a:solidFill>
                  <a:srgbClr val="000000"/>
                </a:solidFill>
                <a:effectLst/>
                <a:latin typeface="Arial" panose="020B0604020202020204" pitchFamily="34" charset="0"/>
              </a:rPr>
              <a:t> in his name </a:t>
            </a:r>
            <a:endParaRPr lang="en-US" sz="3200" b="1" baseline="30000" dirty="0">
              <a:solidFill>
                <a:srgbClr val="000000"/>
              </a:solidFill>
              <a:latin typeface="Arial" panose="020B0604020202020204" pitchFamily="34" charset="0"/>
            </a:endParaRPr>
          </a:p>
          <a:p>
            <a:pPr algn="l"/>
            <a:endParaRPr lang="en-US" sz="3200" b="1" baseline="30000" dirty="0">
              <a:solidFill>
                <a:srgbClr val="000000"/>
              </a:solidFill>
              <a:latin typeface="Arial" panose="020B0604020202020204" pitchFamily="34" charset="0"/>
            </a:endParaRPr>
          </a:p>
          <a:p>
            <a:pPr algn="l"/>
            <a:r>
              <a:rPr lang="en-US" sz="3200" b="1" baseline="30000" dirty="0">
                <a:solidFill>
                  <a:srgbClr val="000000"/>
                </a:solidFill>
                <a:effectLst/>
                <a:latin typeface="Arial" panose="020B0604020202020204" pitchFamily="34" charset="0"/>
              </a:rPr>
              <a:t>24-25 </a:t>
            </a:r>
            <a:r>
              <a:rPr lang="en-US" sz="3200" b="1" dirty="0">
                <a:solidFill>
                  <a:srgbClr val="000000"/>
                </a:solidFill>
                <a:effectLst/>
                <a:latin typeface="Arial" panose="020B0604020202020204" pitchFamily="34" charset="0"/>
              </a:rPr>
              <a:t>. . . </a:t>
            </a:r>
            <a:r>
              <a:rPr lang="en-US" sz="3200" b="1" dirty="0">
                <a:solidFill>
                  <a:srgbClr val="000000"/>
                </a:solidFill>
                <a:latin typeface="Arial" panose="020B0604020202020204" pitchFamily="34" charset="0"/>
              </a:rPr>
              <a:t>Because Jesus knows all people (he sees their motives) </a:t>
            </a:r>
            <a:r>
              <a:rPr lang="en-US" sz="3200" b="1" dirty="0">
                <a:solidFill>
                  <a:srgbClr val="000000"/>
                </a:solidFill>
                <a:effectLst/>
                <a:latin typeface="Arial" panose="020B0604020202020204" pitchFamily="34" charset="0"/>
              </a:rPr>
              <a:t>he did not </a:t>
            </a:r>
            <a:r>
              <a:rPr lang="en-US" sz="3200" b="1" dirty="0">
                <a:solidFill>
                  <a:srgbClr val="000000"/>
                </a:solidFill>
                <a:effectLst/>
                <a:highlight>
                  <a:srgbClr val="FFFF00"/>
                </a:highlight>
                <a:latin typeface="Arial" panose="020B0604020202020204" pitchFamily="34" charset="0"/>
              </a:rPr>
              <a:t>entrust</a:t>
            </a:r>
            <a:r>
              <a:rPr lang="en-US" sz="3200" b="1" dirty="0">
                <a:solidFill>
                  <a:srgbClr val="000000"/>
                </a:solidFill>
                <a:effectLst/>
                <a:latin typeface="Arial" panose="020B0604020202020204" pitchFamily="34" charset="0"/>
              </a:rPr>
              <a:t> himself to them, </a:t>
            </a:r>
          </a:p>
        </p:txBody>
      </p:sp>
      <p:sp>
        <p:nvSpPr>
          <p:cNvPr id="2" name="TextBox 1">
            <a:extLst>
              <a:ext uri="{FF2B5EF4-FFF2-40B4-BE49-F238E27FC236}">
                <a16:creationId xmlns:a16="http://schemas.microsoft.com/office/drawing/2014/main" id="{70A49A6D-DDE0-7516-A01C-7E6D81626BF1}"/>
              </a:ext>
            </a:extLst>
          </p:cNvPr>
          <p:cNvSpPr txBox="1"/>
          <p:nvPr/>
        </p:nvSpPr>
        <p:spPr>
          <a:xfrm>
            <a:off x="4882551" y="4866599"/>
            <a:ext cx="4405223" cy="1569660"/>
          </a:xfrm>
          <a:prstGeom prst="rect">
            <a:avLst/>
          </a:prstGeom>
          <a:noFill/>
        </p:spPr>
        <p:txBody>
          <a:bodyPr wrap="square">
            <a:spAutoFit/>
          </a:bodyPr>
          <a:lstStyle/>
          <a:p>
            <a:pPr algn="r"/>
            <a:r>
              <a:rPr lang="en-US" sz="3200" b="1" spc="-150" baseline="30000" dirty="0">
                <a:solidFill>
                  <a:srgbClr val="000000"/>
                </a:solidFill>
                <a:effectLst/>
                <a:latin typeface="Arial" panose="020B0604020202020204" pitchFamily="34" charset="0"/>
              </a:rPr>
              <a:t>22</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ἐπίστευσαν</a:t>
            </a:r>
            <a:r>
              <a:rPr lang="en-US" sz="3200" b="1" dirty="0">
                <a:solidFill>
                  <a:srgbClr val="0A0A0A"/>
                </a:solidFill>
                <a:effectLst/>
                <a:latin typeface="Arial" panose="020B0604020202020204" pitchFamily="34" charset="0"/>
              </a:rPr>
              <a:t> =&gt;</a:t>
            </a:r>
            <a:br>
              <a:rPr lang="el-GR" sz="3200" b="1" dirty="0">
                <a:latin typeface="Arial" panose="020B0604020202020204" pitchFamily="34" charset="0"/>
              </a:rPr>
            </a:br>
            <a:r>
              <a:rPr lang="en-US" sz="3200" b="1" spc="-150" baseline="30000" dirty="0">
                <a:solidFill>
                  <a:srgbClr val="000000"/>
                </a:solidFill>
                <a:effectLst/>
                <a:latin typeface="Arial" panose="020B0604020202020204" pitchFamily="34" charset="0"/>
              </a:rPr>
              <a:t>23</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ἐπίστευσαν</a:t>
            </a:r>
            <a:r>
              <a:rPr lang="en-US" sz="3200" b="1" dirty="0">
                <a:solidFill>
                  <a:srgbClr val="0A0A0A"/>
                </a:solidFill>
                <a:effectLst/>
                <a:latin typeface="Arial" panose="020B0604020202020204" pitchFamily="34" charset="0"/>
              </a:rPr>
              <a:t> =&gt;</a:t>
            </a:r>
          </a:p>
          <a:p>
            <a:pPr algn="r"/>
            <a:r>
              <a:rPr lang="en-US" sz="3200" b="1" spc="-150" baseline="30000" dirty="0">
                <a:solidFill>
                  <a:srgbClr val="000000"/>
                </a:solidFill>
                <a:effectLst/>
                <a:latin typeface="Arial" panose="020B0604020202020204" pitchFamily="34" charset="0"/>
              </a:rPr>
              <a:t>24</a:t>
            </a:r>
            <a:r>
              <a:rPr lang="en-US" sz="3200" b="1" spc="-150" dirty="0">
                <a:solidFill>
                  <a:srgbClr val="000000"/>
                </a:solidFill>
                <a:effectLst/>
                <a:latin typeface="Arial" panose="020B0604020202020204" pitchFamily="34" charset="0"/>
              </a:rPr>
              <a:t> . . .  </a:t>
            </a:r>
            <a:r>
              <a:rPr lang="el-GR" sz="3200" b="1" dirty="0">
                <a:solidFill>
                  <a:srgbClr val="0A0A0A"/>
                </a:solidFill>
                <a:effectLst/>
                <a:latin typeface="Arial" panose="020B0604020202020204" pitchFamily="34" charset="0"/>
              </a:rPr>
              <a:t>ἐπίστευεν</a:t>
            </a:r>
            <a:r>
              <a:rPr lang="en-US" sz="3200" b="1" dirty="0">
                <a:solidFill>
                  <a:srgbClr val="0A0A0A"/>
                </a:solidFill>
                <a:effectLst/>
                <a:latin typeface="Arial" panose="020B0604020202020204" pitchFamily="34" charset="0"/>
              </a:rPr>
              <a:t>   </a:t>
            </a:r>
            <a:r>
              <a:rPr lang="en-US" sz="2800" b="1" dirty="0">
                <a:solidFill>
                  <a:srgbClr val="0A0A0A"/>
                </a:solidFill>
                <a:latin typeface="Arial" panose="020B0604020202020204" pitchFamily="34" charset="0"/>
              </a:rPr>
              <a:t> </a:t>
            </a:r>
            <a:r>
              <a:rPr lang="en-US" sz="3200" b="1" dirty="0">
                <a:solidFill>
                  <a:srgbClr val="0A0A0A"/>
                </a:solidFill>
                <a:latin typeface="Arial" panose="020B0604020202020204" pitchFamily="34" charset="0"/>
              </a:rPr>
              <a:t>=&gt;</a:t>
            </a:r>
            <a:endParaRPr lang="en-US" sz="3200" b="1" dirty="0">
              <a:solidFill>
                <a:srgbClr val="000000"/>
              </a:solidFill>
              <a:effectLst/>
              <a:latin typeface="Arial" panose="020B0604020202020204" pitchFamily="34" charset="0"/>
            </a:endParaRPr>
          </a:p>
        </p:txBody>
      </p:sp>
      <p:sp>
        <p:nvSpPr>
          <p:cNvPr id="3" name="TextBox 2">
            <a:extLst>
              <a:ext uri="{FF2B5EF4-FFF2-40B4-BE49-F238E27FC236}">
                <a16:creationId xmlns:a16="http://schemas.microsoft.com/office/drawing/2014/main" id="{A994055D-04F7-6F0D-B912-EB64460A793C}"/>
              </a:ext>
            </a:extLst>
          </p:cNvPr>
          <p:cNvSpPr txBox="1"/>
          <p:nvPr/>
        </p:nvSpPr>
        <p:spPr>
          <a:xfrm>
            <a:off x="9109495" y="5266708"/>
            <a:ext cx="2501660" cy="769441"/>
          </a:xfrm>
          <a:prstGeom prst="rect">
            <a:avLst/>
          </a:prstGeom>
          <a:noFill/>
        </p:spPr>
        <p:txBody>
          <a:bodyPr wrap="square">
            <a:spAutoFit/>
          </a:bodyPr>
          <a:lstStyle/>
          <a:p>
            <a:pPr algn="r"/>
            <a:r>
              <a:rPr lang="el-GR" sz="4400" b="1" dirty="0">
                <a:solidFill>
                  <a:srgbClr val="0A0A0A"/>
                </a:solidFill>
                <a:effectLst/>
                <a:latin typeface="Arial" panose="020B0604020202020204" pitchFamily="34" charset="0"/>
              </a:rPr>
              <a:t>πιστεύω</a:t>
            </a:r>
            <a:endParaRPr lang="en-US" sz="3200" b="1"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3294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3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2" name="Picture 4" descr="Hot air balloon taking off in desert under Milky Way">
            <a:extLst>
              <a:ext uri="{FF2B5EF4-FFF2-40B4-BE49-F238E27FC236}">
                <a16:creationId xmlns:a16="http://schemas.microsoft.com/office/drawing/2014/main" id="{BFAB0DAF-7859-7F17-040D-EACA5FBA4E2D}"/>
              </a:ext>
            </a:extLst>
          </p:cNvPr>
          <p:cNvPicPr>
            <a:picLocks noChangeAspect="1"/>
          </p:cNvPicPr>
          <p:nvPr/>
        </p:nvPicPr>
        <p:blipFill rotWithShape="1">
          <a:blip r:embed="rId3">
            <a:alphaModFix amt="50000"/>
          </a:blip>
          <a:srcRect r="-1" b="16335"/>
          <a:stretch/>
        </p:blipFill>
        <p:spPr>
          <a:xfrm>
            <a:off x="20" y="10"/>
            <a:ext cx="12188930" cy="6857990"/>
          </a:xfrm>
          <a:prstGeom prst="rect">
            <a:avLst/>
          </a:prstGeom>
        </p:spPr>
      </p:pic>
      <p:sp>
        <p:nvSpPr>
          <p:cNvPr id="2" name="Title 1">
            <a:extLst>
              <a:ext uri="{FF2B5EF4-FFF2-40B4-BE49-F238E27FC236}">
                <a16:creationId xmlns:a16="http://schemas.microsoft.com/office/drawing/2014/main" id="{A730777B-FE55-1A07-D9BA-8AC61A34865A}"/>
              </a:ext>
            </a:extLst>
          </p:cNvPr>
          <p:cNvSpPr>
            <a:spLocks noGrp="1"/>
          </p:cNvSpPr>
          <p:nvPr>
            <p:ph type="title"/>
          </p:nvPr>
        </p:nvSpPr>
        <p:spPr>
          <a:xfrm>
            <a:off x="0" y="2855291"/>
            <a:ext cx="12192000" cy="3063240"/>
          </a:xfrm>
        </p:spPr>
        <p:txBody>
          <a:bodyPr vert="horz" lIns="91440" tIns="45720" rIns="91440" bIns="45720" rtlCol="0" anchor="b">
            <a:normAutofit/>
          </a:bodyPr>
          <a:lstStyle/>
          <a:p>
            <a:pPr algn="ctr"/>
            <a:r>
              <a:rPr lang="en-US" sz="6600" b="1" dirty="0">
                <a:solidFill>
                  <a:schemeClr val="bg1"/>
                </a:solidFill>
                <a:latin typeface="Arial" panose="020B0604020202020204" pitchFamily="34" charset="0"/>
                <a:cs typeface="Arial" panose="020B0604020202020204" pitchFamily="34" charset="0"/>
              </a:rPr>
              <a:t>What are you motives?</a:t>
            </a:r>
          </a:p>
        </p:txBody>
      </p:sp>
      <p:sp>
        <p:nvSpPr>
          <p:cNvPr id="5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673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Old wrinkled hands with some coins">
            <a:extLst>
              <a:ext uri="{FF2B5EF4-FFF2-40B4-BE49-F238E27FC236}">
                <a16:creationId xmlns:a16="http://schemas.microsoft.com/office/drawing/2014/main" id="{2223562C-66B1-7DC6-54EC-D91A41C975DE}"/>
              </a:ext>
            </a:extLst>
          </p:cNvPr>
          <p:cNvPicPr>
            <a:picLocks noChangeAspect="1"/>
          </p:cNvPicPr>
          <p:nvPr/>
        </p:nvPicPr>
        <p:blipFill rotWithShape="1">
          <a:blip r:embed="rId3"/>
          <a:srcRect r="1" b="15488"/>
          <a:stretch/>
        </p:blipFill>
        <p:spPr>
          <a:xfrm>
            <a:off x="-3447" y="-1"/>
            <a:ext cx="12195447" cy="6879745"/>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itle 6">
            <a:extLst>
              <a:ext uri="{FF2B5EF4-FFF2-40B4-BE49-F238E27FC236}">
                <a16:creationId xmlns:a16="http://schemas.microsoft.com/office/drawing/2014/main" id="{4CB9F20B-78ED-A3EF-1D39-DC86D101596F}"/>
              </a:ext>
            </a:extLst>
          </p:cNvPr>
          <p:cNvSpPr>
            <a:spLocks noGrp="1"/>
          </p:cNvSpPr>
          <p:nvPr>
            <p:ph type="title"/>
          </p:nvPr>
        </p:nvSpPr>
        <p:spPr>
          <a:xfrm>
            <a:off x="228048" y="4440757"/>
            <a:ext cx="5224252" cy="2268801"/>
          </a:xfrm>
        </p:spPr>
        <p:txBody>
          <a:bodyPr vert="horz" lIns="91440" tIns="45720" rIns="91440" bIns="45720" rtlCol="0" anchor="b">
            <a:normAutofit/>
          </a:bodyPr>
          <a:lstStyle/>
          <a:p>
            <a:r>
              <a:rPr lang="en-US" sz="5400" dirty="0">
                <a:solidFill>
                  <a:srgbClr val="FFFFFF"/>
                </a:solidFill>
                <a:effectLst>
                  <a:glow rad="127000">
                    <a:schemeClr val="tx1"/>
                  </a:glow>
                </a:effectLst>
                <a:latin typeface="Arial" panose="020B0604020202020204" pitchFamily="34" charset="0"/>
              </a:rPr>
              <a:t>Mind Your </a:t>
            </a:r>
            <a:br>
              <a:rPr lang="en-US" sz="5400" dirty="0">
                <a:solidFill>
                  <a:srgbClr val="FFFFFF"/>
                </a:solidFill>
                <a:effectLst>
                  <a:glow rad="127000">
                    <a:schemeClr val="tx1"/>
                  </a:glow>
                </a:effectLst>
                <a:latin typeface="Arial" panose="020B0604020202020204" pitchFamily="34" charset="0"/>
              </a:rPr>
            </a:br>
            <a:r>
              <a:rPr lang="en-US" sz="5400" dirty="0">
                <a:solidFill>
                  <a:srgbClr val="FFFFFF"/>
                </a:solidFill>
                <a:effectLst>
                  <a:glow rad="127000">
                    <a:schemeClr val="tx1"/>
                  </a:glow>
                </a:effectLst>
                <a:latin typeface="Arial" panose="020B0604020202020204" pitchFamily="34" charset="0"/>
              </a:rPr>
              <a:t>Motives!</a:t>
            </a:r>
            <a:br>
              <a:rPr lang="en-US" sz="3600" dirty="0">
                <a:solidFill>
                  <a:srgbClr val="FFFFFF"/>
                </a:solidFill>
                <a:effectLst>
                  <a:glow rad="127000">
                    <a:schemeClr val="tx1"/>
                  </a:glow>
                </a:effectLst>
                <a:latin typeface="Arial" panose="020B0604020202020204" pitchFamily="34" charset="0"/>
              </a:rPr>
            </a:br>
            <a:r>
              <a:rPr lang="en-US" sz="3600" dirty="0">
                <a:solidFill>
                  <a:srgbClr val="FFFFFF"/>
                </a:solidFill>
                <a:effectLst>
                  <a:glow rad="127000">
                    <a:schemeClr val="tx1"/>
                  </a:glow>
                </a:effectLst>
                <a:latin typeface="Arial" panose="020B0604020202020204" pitchFamily="34" charset="0"/>
              </a:rPr>
              <a:t>John 2:12-25</a:t>
            </a:r>
          </a:p>
        </p:txBody>
      </p:sp>
    </p:spTree>
    <p:extLst>
      <p:ext uri="{BB962C8B-B14F-4D97-AF65-F5344CB8AC3E}">
        <p14:creationId xmlns:p14="http://schemas.microsoft.com/office/powerpoint/2010/main" val="24619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F9259-1894-FF83-2985-727E44E83AC2}"/>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8845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chemeClr val="bg1">
                    <a:lumMod val="85000"/>
                  </a:schemeClr>
                </a:solidFill>
                <a:effectLst/>
                <a:latin typeface="Californian FB" panose="0207040306080B030204" pitchFamily="18" charset="0"/>
                <a:ea typeface="Arial Unicode MS"/>
                <a:cs typeface="Arial Unicode MS"/>
              </a:rPr>
              <a:t>C  H  R  I  S  T</a:t>
            </a:r>
            <a:endParaRPr lang="en-SG" sz="3600" dirty="0">
              <a:solidFill>
                <a:schemeClr val="bg1">
                  <a:lumMod val="85000"/>
                </a:schemeClr>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85000"/>
              </a:schemeClr>
            </a:solidFill>
          </a:ln>
        </p:spPr>
        <p:txBody>
          <a:bodyPr wrap="square">
            <a:spAutoFit/>
          </a:bodyPr>
          <a:lstStyle/>
          <a:p>
            <a:pPr algn="ctr"/>
            <a:r>
              <a:rPr lang="en-US" sz="2400" b="1" dirty="0">
                <a:solidFill>
                  <a:schemeClr val="bg1">
                    <a:lumMod val="85000"/>
                  </a:schemeClr>
                </a:solidFill>
                <a:effectLst/>
                <a:latin typeface="Times New Roman" panose="02020603050405020304" pitchFamily="18" charset="0"/>
                <a:ea typeface="Arial Unicode MS"/>
                <a:cs typeface="Arial Unicode MS"/>
              </a:rPr>
              <a:t>Responding to John’s Gospel</a:t>
            </a:r>
            <a:endParaRPr lang="en-SG" sz="1400" dirty="0">
              <a:solidFill>
                <a:schemeClr val="bg1">
                  <a:lumMod val="85000"/>
                </a:schemeClr>
              </a:solidFill>
              <a:effectLst/>
              <a:latin typeface="Helvetica" panose="020B0604020202020204" pitchFamily="34" charset="0"/>
              <a:ea typeface="Arial Unicode MS"/>
              <a:cs typeface="Arial Unicode MS"/>
            </a:endParaRPr>
          </a:p>
        </p:txBody>
      </p:sp>
      <p:sp>
        <p:nvSpPr>
          <p:cNvPr id="3" name="Title 6">
            <a:extLst>
              <a:ext uri="{FF2B5EF4-FFF2-40B4-BE49-F238E27FC236}">
                <a16:creationId xmlns:a16="http://schemas.microsoft.com/office/drawing/2014/main" id="{96F701C3-90D0-4D06-16C9-3786288600C7}"/>
              </a:ext>
            </a:extLst>
          </p:cNvPr>
          <p:cNvSpPr txBox="1">
            <a:spLocks/>
          </p:cNvSpPr>
          <p:nvPr/>
        </p:nvSpPr>
        <p:spPr>
          <a:xfrm>
            <a:off x="0" y="-67219"/>
            <a:ext cx="12192000" cy="6858000"/>
          </a:xfrm>
          <a:prstGeom prst="rect">
            <a:avLst/>
          </a:prstGeom>
          <a:solidFill>
            <a:srgbClr val="000000">
              <a:alpha val="49020"/>
            </a:srgbClr>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0" indent="-1828800"/>
            <a:endParaRPr lang="en-US" sz="3200" dirty="0">
              <a:solidFill>
                <a:srgbClr val="FFFFFF"/>
              </a:solidFill>
              <a:effectLst>
                <a:glow rad="127000">
                  <a:schemeClr val="tx1"/>
                </a:glow>
              </a:effectLst>
              <a:latin typeface="Arial" panose="020B0604020202020204" pitchFamily="34" charset="0"/>
            </a:endParaRPr>
          </a:p>
          <a:p>
            <a:pPr marL="1828800" indent="-1828800"/>
            <a:endParaRPr lang="en-US" sz="3200" dirty="0">
              <a:solidFill>
                <a:srgbClr val="FFFFFF"/>
              </a:solidFill>
              <a:effectLst>
                <a:glow rad="127000">
                  <a:schemeClr val="tx1"/>
                </a:glow>
              </a:effectLst>
              <a:latin typeface="Arial" panose="020B0604020202020204" pitchFamily="34" charset="0"/>
            </a:endParaRPr>
          </a:p>
          <a:p>
            <a:pPr marL="1828800" indent="-1828800"/>
            <a:endParaRPr lang="en-US" sz="3200" dirty="0">
              <a:solidFill>
                <a:srgbClr val="FFFFFF"/>
              </a:solidFill>
              <a:effectLst>
                <a:glow rad="127000">
                  <a:schemeClr val="tx1"/>
                </a:glow>
              </a:effectLst>
              <a:latin typeface="Arial" panose="020B0604020202020204" pitchFamily="34" charset="0"/>
            </a:endParaRPr>
          </a:p>
          <a:p>
            <a:pPr marL="1828800" indent="-1828800"/>
            <a:endParaRPr lang="en-US" sz="2000" dirty="0">
              <a:solidFill>
                <a:srgbClr val="FFFFFF"/>
              </a:solidFill>
              <a:effectLst>
                <a:glow rad="127000">
                  <a:schemeClr val="tx1"/>
                </a:glow>
              </a:effectLst>
              <a:latin typeface="Arial" panose="020B0604020202020204" pitchFamily="34" charset="0"/>
            </a:endParaRPr>
          </a:p>
          <a:p>
            <a:pPr marL="1828800" indent="-1828800"/>
            <a:r>
              <a:rPr lang="en-US" sz="3200" dirty="0">
                <a:solidFill>
                  <a:srgbClr val="FFFFFF"/>
                </a:solidFill>
                <a:effectLst>
                  <a:glow rad="127000">
                    <a:schemeClr val="tx1"/>
                  </a:glow>
                </a:effectLst>
                <a:latin typeface="Arial" panose="020B0604020202020204" pitchFamily="34" charset="0"/>
              </a:rPr>
              <a:t>John 1:8:	. . . to bear witness about the light, that all might </a:t>
            </a:r>
            <a:r>
              <a:rPr lang="en-US" sz="4000" dirty="0">
                <a:solidFill>
                  <a:srgbClr val="FFFF00"/>
                </a:solidFill>
                <a:effectLst>
                  <a:glow rad="127000">
                    <a:schemeClr val="tx1"/>
                  </a:glow>
                </a:effectLst>
                <a:latin typeface="Arial" panose="020B0604020202020204" pitchFamily="34" charset="0"/>
              </a:rPr>
              <a:t>believe</a:t>
            </a:r>
            <a:r>
              <a:rPr lang="en-US" sz="3200" dirty="0">
                <a:solidFill>
                  <a:srgbClr val="FFFFFF"/>
                </a:solidFill>
                <a:effectLst>
                  <a:glow rad="127000">
                    <a:schemeClr val="tx1"/>
                  </a:glow>
                </a:effectLst>
                <a:latin typeface="Arial" panose="020B0604020202020204" pitchFamily="34" charset="0"/>
              </a:rPr>
              <a:t> through him.</a:t>
            </a:r>
          </a:p>
          <a:p>
            <a:pPr marL="1828800" indent="-1828800"/>
            <a:endParaRPr lang="en-US" sz="1800" dirty="0">
              <a:solidFill>
                <a:srgbClr val="FFFFFF"/>
              </a:solidFill>
              <a:effectLst>
                <a:glow rad="127000">
                  <a:schemeClr val="tx1"/>
                </a:glow>
              </a:effectLst>
              <a:latin typeface="Arial" panose="020B0604020202020204" pitchFamily="34" charset="0"/>
            </a:endParaRPr>
          </a:p>
          <a:p>
            <a:pPr marL="1828800" indent="-1828800"/>
            <a:r>
              <a:rPr lang="en-US" sz="3200" dirty="0">
                <a:solidFill>
                  <a:srgbClr val="FFFFFF"/>
                </a:solidFill>
                <a:effectLst>
                  <a:glow rad="127000">
                    <a:schemeClr val="tx1"/>
                  </a:glow>
                </a:effectLst>
                <a:latin typeface="Arial" panose="020B0604020202020204" pitchFamily="34" charset="0"/>
              </a:rPr>
              <a:t>John 1:12:  But to all who did receive him, who </a:t>
            </a:r>
            <a:r>
              <a:rPr lang="en-US" sz="4000" dirty="0">
                <a:solidFill>
                  <a:srgbClr val="FFFF00"/>
                </a:solidFill>
                <a:effectLst>
                  <a:glow rad="127000">
                    <a:schemeClr val="tx1"/>
                  </a:glow>
                </a:effectLst>
                <a:latin typeface="Arial" panose="020B0604020202020204" pitchFamily="34" charset="0"/>
              </a:rPr>
              <a:t>believed</a:t>
            </a:r>
            <a:r>
              <a:rPr lang="en-US" sz="3200" dirty="0">
                <a:solidFill>
                  <a:srgbClr val="FFFFFF"/>
                </a:solidFill>
                <a:effectLst>
                  <a:glow rad="127000">
                    <a:schemeClr val="tx1"/>
                  </a:glow>
                </a:effectLst>
                <a:latin typeface="Arial" panose="020B0604020202020204" pitchFamily="34" charset="0"/>
              </a:rPr>
              <a:t> in his name, he gave the right to become children of God</a:t>
            </a:r>
          </a:p>
          <a:p>
            <a:pPr marL="1828800" indent="-1828800"/>
            <a:endParaRPr lang="en-US" sz="1800" dirty="0">
              <a:solidFill>
                <a:srgbClr val="FFFFFF"/>
              </a:solidFill>
              <a:effectLst>
                <a:glow rad="127000">
                  <a:schemeClr val="tx1"/>
                </a:glow>
              </a:effectLst>
              <a:latin typeface="Arial" panose="020B0604020202020204" pitchFamily="34" charset="0"/>
            </a:endParaRPr>
          </a:p>
          <a:p>
            <a:pPr marL="1828800" indent="-1828800"/>
            <a:r>
              <a:rPr lang="en-US" sz="3200" dirty="0">
                <a:solidFill>
                  <a:srgbClr val="FFFFFF"/>
                </a:solidFill>
                <a:effectLst>
                  <a:glow rad="127000">
                    <a:schemeClr val="tx1"/>
                  </a:glow>
                </a:effectLst>
                <a:latin typeface="Arial" panose="020B0604020202020204" pitchFamily="34" charset="0"/>
              </a:rPr>
              <a:t>John 1:50  . . . “Because I said to you, ‘I saw you under the fig tree,’ do you </a:t>
            </a:r>
            <a:r>
              <a:rPr lang="en-US" sz="4000" dirty="0">
                <a:solidFill>
                  <a:srgbClr val="FFFF00"/>
                </a:solidFill>
                <a:effectLst>
                  <a:glow rad="127000">
                    <a:schemeClr val="tx1"/>
                  </a:glow>
                </a:effectLst>
                <a:latin typeface="Arial" panose="020B0604020202020204" pitchFamily="34" charset="0"/>
              </a:rPr>
              <a:t>believe</a:t>
            </a:r>
            <a:r>
              <a:rPr lang="en-US" sz="3200" dirty="0">
                <a:solidFill>
                  <a:srgbClr val="FFFFFF"/>
                </a:solidFill>
                <a:effectLst>
                  <a:glow rad="127000">
                    <a:schemeClr val="tx1"/>
                  </a:glow>
                </a:effectLst>
                <a:latin typeface="Arial" panose="020B0604020202020204" pitchFamily="34" charset="0"/>
              </a:rPr>
              <a:t>? You will see greater things than these.”</a:t>
            </a:r>
          </a:p>
          <a:p>
            <a:pPr marL="1828800" indent="-1828800"/>
            <a:endParaRPr lang="en-US" sz="1800" dirty="0">
              <a:solidFill>
                <a:srgbClr val="FFFFFF"/>
              </a:solidFill>
              <a:effectLst>
                <a:glow rad="127000">
                  <a:schemeClr val="tx1"/>
                </a:glow>
              </a:effectLst>
              <a:latin typeface="Arial" panose="020B0604020202020204" pitchFamily="34" charset="0"/>
            </a:endParaRPr>
          </a:p>
          <a:p>
            <a:pPr marL="1828800" indent="-1828800"/>
            <a:r>
              <a:rPr lang="en-US" sz="3200" dirty="0">
                <a:solidFill>
                  <a:srgbClr val="FFFFFF"/>
                </a:solidFill>
                <a:effectLst>
                  <a:glow rad="127000">
                    <a:schemeClr val="tx1"/>
                  </a:glow>
                </a:effectLst>
                <a:latin typeface="Arial" panose="020B0604020202020204" pitchFamily="34" charset="0"/>
              </a:rPr>
              <a:t>John 2:11    This, the first of his signs, Jesus did at Cana in Galilee, and manifested his glory. And his disciples </a:t>
            </a:r>
            <a:r>
              <a:rPr lang="en-US" sz="4000" dirty="0">
                <a:solidFill>
                  <a:srgbClr val="FFFF00"/>
                </a:solidFill>
                <a:effectLst>
                  <a:glow rad="127000">
                    <a:schemeClr val="tx1"/>
                  </a:glow>
                </a:effectLst>
                <a:latin typeface="Arial" panose="020B0604020202020204" pitchFamily="34" charset="0"/>
              </a:rPr>
              <a:t>believed</a:t>
            </a:r>
            <a:r>
              <a:rPr lang="en-US" sz="3200" dirty="0">
                <a:solidFill>
                  <a:srgbClr val="FFFFFF"/>
                </a:solidFill>
                <a:effectLst>
                  <a:glow rad="127000">
                    <a:schemeClr val="tx1"/>
                  </a:glow>
                </a:effectLst>
                <a:latin typeface="Arial" panose="020B0604020202020204" pitchFamily="34" charset="0"/>
              </a:rPr>
              <a:t> in him.</a:t>
            </a:r>
          </a:p>
        </p:txBody>
      </p:sp>
      <p:sp>
        <p:nvSpPr>
          <p:cNvPr id="8" name="TextBox 7">
            <a:extLst>
              <a:ext uri="{FF2B5EF4-FFF2-40B4-BE49-F238E27FC236}">
                <a16:creationId xmlns:a16="http://schemas.microsoft.com/office/drawing/2014/main" id="{72DB043F-2BC5-9447-5650-E237556022B5}"/>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FFF00"/>
                </a:solidFill>
                <a:effectLst/>
                <a:latin typeface="Californian FB" panose="0207040306080B030204" pitchFamily="18" charset="0"/>
                <a:ea typeface="Arial Unicode MS"/>
                <a:cs typeface="Arial Unicode MS"/>
              </a:rPr>
              <a:t>Believing</a:t>
            </a:r>
            <a:endParaRPr lang="en-SG" sz="3600" dirty="0">
              <a:solidFill>
                <a:srgbClr val="FFFF00"/>
              </a:solidFill>
              <a:effectLst/>
              <a:latin typeface="Californian FB" panose="0207040306080B030204" pitchFamily="18" charset="0"/>
              <a:ea typeface="Arial Unicode MS"/>
              <a:cs typeface="Arial Unicode MS"/>
            </a:endParaRPr>
          </a:p>
        </p:txBody>
      </p:sp>
    </p:spTree>
    <p:extLst>
      <p:ext uri="{BB962C8B-B14F-4D97-AF65-F5344CB8AC3E}">
        <p14:creationId xmlns:p14="http://schemas.microsoft.com/office/powerpoint/2010/main" val="11686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lass of wine being poured&#10;&#10;Description automatically generated">
            <a:extLst>
              <a:ext uri="{FF2B5EF4-FFF2-40B4-BE49-F238E27FC236}">
                <a16:creationId xmlns:a16="http://schemas.microsoft.com/office/drawing/2014/main" id="{A8A3645D-BCF2-0729-B400-028295632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sp>
        <p:nvSpPr>
          <p:cNvPr id="5" name="Date Placeholder 8">
            <a:extLst>
              <a:ext uri="{FF2B5EF4-FFF2-40B4-BE49-F238E27FC236}">
                <a16:creationId xmlns:a16="http://schemas.microsoft.com/office/drawing/2014/main" id="{F6F67E7A-BD31-CDDC-0B07-57E0336FAF4F}"/>
              </a:ext>
            </a:extLst>
          </p:cNvPr>
          <p:cNvSpPr txBox="1">
            <a:spLocks/>
          </p:cNvSpPr>
          <p:nvPr/>
        </p:nvSpPr>
        <p:spPr>
          <a:xfrm>
            <a:off x="361459" y="122981"/>
            <a:ext cx="2134899"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defTabSz="274320"/>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2:1-4			</a:t>
            </a:r>
          </a:p>
          <a:p>
            <a:pPr algn="just" defTabSz="274320"/>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2:5-8	</a:t>
            </a:r>
          </a:p>
          <a:p>
            <a:pPr algn="just" defTabSz="274320"/>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2:9-11</a:t>
            </a:r>
          </a:p>
        </p:txBody>
      </p:sp>
      <p:sp>
        <p:nvSpPr>
          <p:cNvPr id="8" name="Date Placeholder 8">
            <a:extLst>
              <a:ext uri="{FF2B5EF4-FFF2-40B4-BE49-F238E27FC236}">
                <a16:creationId xmlns:a16="http://schemas.microsoft.com/office/drawing/2014/main" id="{92BA874F-5D9B-1E25-2AF9-CCD9D59AC894}"/>
              </a:ext>
            </a:extLst>
          </p:cNvPr>
          <p:cNvSpPr txBox="1">
            <a:spLocks/>
          </p:cNvSpPr>
          <p:nvPr/>
        </p:nvSpPr>
        <p:spPr>
          <a:xfrm>
            <a:off x="1661476" y="122981"/>
            <a:ext cx="3158174"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Jesus and . . .</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Mother</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Method</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Miracle</a:t>
            </a:r>
          </a:p>
        </p:txBody>
      </p:sp>
    </p:spTree>
    <p:extLst>
      <p:ext uri="{BB962C8B-B14F-4D97-AF65-F5344CB8AC3E}">
        <p14:creationId xmlns:p14="http://schemas.microsoft.com/office/powerpoint/2010/main" val="417441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Old wrinkled hands with some coins">
            <a:extLst>
              <a:ext uri="{FF2B5EF4-FFF2-40B4-BE49-F238E27FC236}">
                <a16:creationId xmlns:a16="http://schemas.microsoft.com/office/drawing/2014/main" id="{2223562C-66B1-7DC6-54EC-D91A41C975DE}"/>
              </a:ext>
            </a:extLst>
          </p:cNvPr>
          <p:cNvPicPr>
            <a:picLocks noChangeAspect="1"/>
          </p:cNvPicPr>
          <p:nvPr/>
        </p:nvPicPr>
        <p:blipFill rotWithShape="1">
          <a:blip r:embed="rId3"/>
          <a:srcRect r="1" b="15488"/>
          <a:stretch/>
        </p:blipFill>
        <p:spPr>
          <a:xfrm>
            <a:off x="-3447" y="-1"/>
            <a:ext cx="12195447" cy="6879745"/>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Arial" panose="020B0604020202020204" pitchFamily="34" charset="0"/>
            </a:endParaRPr>
          </a:p>
        </p:txBody>
      </p:sp>
      <p:sp>
        <p:nvSpPr>
          <p:cNvPr id="22" name="Rectangle 21">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Date Placeholder 8">
            <a:extLst>
              <a:ext uri="{FF2B5EF4-FFF2-40B4-BE49-F238E27FC236}">
                <a16:creationId xmlns:a16="http://schemas.microsoft.com/office/drawing/2014/main" id="{CFAA3F49-6033-A24C-6501-A6EDFFE9C58D}"/>
              </a:ext>
            </a:extLst>
          </p:cNvPr>
          <p:cNvSpPr txBox="1">
            <a:spLocks/>
          </p:cNvSpPr>
          <p:nvPr/>
        </p:nvSpPr>
        <p:spPr>
          <a:xfrm>
            <a:off x="361459" y="122981"/>
            <a:ext cx="2134899"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2:1-4			</a:t>
            </a: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2:5-8	</a:t>
            </a: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2:9-11</a:t>
            </a:r>
          </a:p>
        </p:txBody>
      </p:sp>
      <p:sp>
        <p:nvSpPr>
          <p:cNvPr id="8" name="Date Placeholder 8">
            <a:extLst>
              <a:ext uri="{FF2B5EF4-FFF2-40B4-BE49-F238E27FC236}">
                <a16:creationId xmlns:a16="http://schemas.microsoft.com/office/drawing/2014/main" id="{EDCF4A54-0BE3-007C-81AC-92134DCD9940}"/>
              </a:ext>
            </a:extLst>
          </p:cNvPr>
          <p:cNvSpPr txBox="1">
            <a:spLocks/>
          </p:cNvSpPr>
          <p:nvPr/>
        </p:nvSpPr>
        <p:spPr>
          <a:xfrm>
            <a:off x="1661476" y="122981"/>
            <a:ext cx="3152862"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Jesus and . . .</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Mother</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Method</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Miracle</a:t>
            </a:r>
          </a:p>
          <a:p>
            <a:pPr algn="r" defTabSz="274320"/>
            <a:endPar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algn="r" defTabSz="274320"/>
            <a:endPar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p:txBody>
      </p:sp>
      <p:sp>
        <p:nvSpPr>
          <p:cNvPr id="9" name="Date Placeholder 8">
            <a:extLst>
              <a:ext uri="{FF2B5EF4-FFF2-40B4-BE49-F238E27FC236}">
                <a16:creationId xmlns:a16="http://schemas.microsoft.com/office/drawing/2014/main" id="{77CFBF6C-59B6-2F8F-5D1C-7C1A8F6CC281}"/>
              </a:ext>
            </a:extLst>
          </p:cNvPr>
          <p:cNvSpPr txBox="1">
            <a:spLocks/>
          </p:cNvSpPr>
          <p:nvPr/>
        </p:nvSpPr>
        <p:spPr>
          <a:xfrm>
            <a:off x="7353300" y="4559053"/>
            <a:ext cx="2534621"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2:12-16			</a:t>
            </a: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2:17-22	</a:t>
            </a:r>
          </a:p>
          <a:p>
            <a:pPr algn="just"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2:23-25</a:t>
            </a:r>
          </a:p>
        </p:txBody>
      </p:sp>
      <p:sp>
        <p:nvSpPr>
          <p:cNvPr id="11" name="Date Placeholder 8">
            <a:extLst>
              <a:ext uri="{FF2B5EF4-FFF2-40B4-BE49-F238E27FC236}">
                <a16:creationId xmlns:a16="http://schemas.microsoft.com/office/drawing/2014/main" id="{2282F7D0-0FF1-4097-61F4-FEFBF6C84504}"/>
              </a:ext>
            </a:extLst>
          </p:cNvPr>
          <p:cNvSpPr txBox="1">
            <a:spLocks/>
          </p:cNvSpPr>
          <p:nvPr/>
        </p:nvSpPr>
        <p:spPr>
          <a:xfrm>
            <a:off x="8229600" y="4559053"/>
            <a:ext cx="3572209"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Jesus and . . .</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the Market</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Meaning</a:t>
            </a:r>
          </a:p>
          <a:p>
            <a:pPr algn="r" defTabSz="274320"/>
            <a:r>
              <a:rPr lang="en-US" sz="3200" dirty="0">
                <a:solidFill>
                  <a:schemeClr val="bg1"/>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His Motive</a:t>
            </a:r>
          </a:p>
        </p:txBody>
      </p:sp>
      <p:sp>
        <p:nvSpPr>
          <p:cNvPr id="15" name="Title 6">
            <a:extLst>
              <a:ext uri="{FF2B5EF4-FFF2-40B4-BE49-F238E27FC236}">
                <a16:creationId xmlns:a16="http://schemas.microsoft.com/office/drawing/2014/main" id="{15D4FBE2-4460-5C2E-22B7-FADB1139A77B}"/>
              </a:ext>
            </a:extLst>
          </p:cNvPr>
          <p:cNvSpPr txBox="1">
            <a:spLocks/>
          </p:cNvSpPr>
          <p:nvPr/>
        </p:nvSpPr>
        <p:spPr>
          <a:xfrm>
            <a:off x="228048" y="4440757"/>
            <a:ext cx="5224252" cy="2268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FFFFFF"/>
                </a:solidFill>
                <a:effectLst>
                  <a:glow rad="127000">
                    <a:schemeClr val="tx1"/>
                  </a:glow>
                </a:effectLst>
                <a:latin typeface="Arial" panose="020B0604020202020204" pitchFamily="34" charset="0"/>
              </a:rPr>
              <a:t>Mind your </a:t>
            </a:r>
            <a:br>
              <a:rPr lang="en-US" sz="5400" dirty="0">
                <a:solidFill>
                  <a:srgbClr val="FFFFFF"/>
                </a:solidFill>
                <a:effectLst>
                  <a:glow rad="127000">
                    <a:schemeClr val="tx1"/>
                  </a:glow>
                </a:effectLst>
                <a:latin typeface="Arial" panose="020B0604020202020204" pitchFamily="34" charset="0"/>
              </a:rPr>
            </a:br>
            <a:r>
              <a:rPr lang="en-US" sz="5400" dirty="0">
                <a:solidFill>
                  <a:srgbClr val="FFFFFF"/>
                </a:solidFill>
                <a:effectLst>
                  <a:glow rad="127000">
                    <a:schemeClr val="tx1"/>
                  </a:glow>
                </a:effectLst>
                <a:latin typeface="Arial" panose="020B0604020202020204" pitchFamily="34" charset="0"/>
              </a:rPr>
              <a:t>Motives!</a:t>
            </a:r>
            <a:br>
              <a:rPr lang="en-US" sz="3600" dirty="0">
                <a:solidFill>
                  <a:srgbClr val="FFFFFF"/>
                </a:solidFill>
                <a:effectLst>
                  <a:glow rad="127000">
                    <a:schemeClr val="tx1"/>
                  </a:glow>
                </a:effectLst>
                <a:latin typeface="Arial" panose="020B0604020202020204" pitchFamily="34" charset="0"/>
              </a:rPr>
            </a:br>
            <a:r>
              <a:rPr lang="en-US" sz="3600" dirty="0">
                <a:solidFill>
                  <a:srgbClr val="FFFFFF"/>
                </a:solidFill>
                <a:effectLst>
                  <a:glow rad="127000">
                    <a:schemeClr val="tx1"/>
                  </a:glow>
                </a:effectLst>
                <a:latin typeface="Arial" panose="020B0604020202020204" pitchFamily="34" charset="0"/>
              </a:rPr>
              <a:t>John 2:12-25</a:t>
            </a:r>
          </a:p>
        </p:txBody>
      </p:sp>
    </p:spTree>
    <p:extLst>
      <p:ext uri="{BB962C8B-B14F-4D97-AF65-F5344CB8AC3E}">
        <p14:creationId xmlns:p14="http://schemas.microsoft.com/office/powerpoint/2010/main" val="201763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land of galilee&#10;&#10;Description automatically generated">
            <a:extLst>
              <a:ext uri="{FF2B5EF4-FFF2-40B4-BE49-F238E27FC236}">
                <a16:creationId xmlns:a16="http://schemas.microsoft.com/office/drawing/2014/main" id="{D55F4F31-AC3E-ECD5-5B23-F26F2871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0" y="22303"/>
            <a:ext cx="9091247" cy="6835697"/>
          </a:xfrm>
          <a:prstGeom prst="rect">
            <a:avLst/>
          </a:prstGeom>
        </p:spPr>
      </p:pic>
      <p:sp>
        <p:nvSpPr>
          <p:cNvPr id="9" name="Oval 8">
            <a:extLst>
              <a:ext uri="{FF2B5EF4-FFF2-40B4-BE49-F238E27FC236}">
                <a16:creationId xmlns:a16="http://schemas.microsoft.com/office/drawing/2014/main" id="{CBC32D09-9580-C3CD-06C6-40954AF638E5}"/>
              </a:ext>
            </a:extLst>
          </p:cNvPr>
          <p:cNvSpPr/>
          <p:nvPr/>
        </p:nvSpPr>
        <p:spPr>
          <a:xfrm>
            <a:off x="2765504" y="1074233"/>
            <a:ext cx="1092820"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80DA5A38-E3A3-8602-370A-B8F31D09626F}"/>
              </a:ext>
            </a:extLst>
          </p:cNvPr>
          <p:cNvSpPr/>
          <p:nvPr/>
        </p:nvSpPr>
        <p:spPr>
          <a:xfrm>
            <a:off x="4813472" y="624467"/>
            <a:ext cx="1096676"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D3910A1A-1F1C-A0AC-E49D-582A2D2C8386}"/>
              </a:ext>
            </a:extLst>
          </p:cNvPr>
          <p:cNvSpPr txBox="1"/>
          <p:nvPr/>
        </p:nvSpPr>
        <p:spPr>
          <a:xfrm>
            <a:off x="7604921" y="794385"/>
            <a:ext cx="4446029" cy="3539430"/>
          </a:xfrm>
          <a:prstGeom prst="rect">
            <a:avLst/>
          </a:prstGeom>
          <a:noFill/>
        </p:spPr>
        <p:txBody>
          <a:bodyPr wrap="square">
            <a:spAutoFit/>
          </a:bodyPr>
          <a:lstStyle/>
          <a:p>
            <a:r>
              <a:rPr lang="en-US" sz="3200" b="1" baseline="30000" dirty="0">
                <a:latin typeface="Arial" panose="020B0604020202020204" pitchFamily="34" charset="0"/>
              </a:rPr>
              <a:t>12</a:t>
            </a:r>
            <a:r>
              <a:rPr lang="en-US" sz="3200" b="1" dirty="0">
                <a:latin typeface="Arial" panose="020B0604020202020204" pitchFamily="34" charset="0"/>
              </a:rPr>
              <a:t> After this he went down to Capernaum, with his mother and his brothers and his disciples, and they stayed there for a few days.</a:t>
            </a:r>
          </a:p>
        </p:txBody>
      </p:sp>
      <p:cxnSp>
        <p:nvCxnSpPr>
          <p:cNvPr id="16" name="Straight Arrow Connector 15">
            <a:extLst>
              <a:ext uri="{FF2B5EF4-FFF2-40B4-BE49-F238E27FC236}">
                <a16:creationId xmlns:a16="http://schemas.microsoft.com/office/drawing/2014/main" id="{027D4176-838E-C6A2-F6B7-6909B07BE1AE}"/>
              </a:ext>
            </a:extLst>
          </p:cNvPr>
          <p:cNvCxnSpPr>
            <a:cxnSpLocks/>
          </p:cNvCxnSpPr>
          <p:nvPr/>
        </p:nvCxnSpPr>
        <p:spPr>
          <a:xfrm flipV="1">
            <a:off x="3780267" y="880947"/>
            <a:ext cx="1096676" cy="263912"/>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69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land of galilee&#10;&#10;Description automatically generated">
            <a:extLst>
              <a:ext uri="{FF2B5EF4-FFF2-40B4-BE49-F238E27FC236}">
                <a16:creationId xmlns:a16="http://schemas.microsoft.com/office/drawing/2014/main" id="{D55F4F31-AC3E-ECD5-5B23-F26F2871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0" y="22303"/>
            <a:ext cx="9091247" cy="6835697"/>
          </a:xfrm>
          <a:prstGeom prst="rect">
            <a:avLst/>
          </a:prstGeom>
        </p:spPr>
      </p:pic>
      <p:sp>
        <p:nvSpPr>
          <p:cNvPr id="9" name="Oval 8">
            <a:extLst>
              <a:ext uri="{FF2B5EF4-FFF2-40B4-BE49-F238E27FC236}">
                <a16:creationId xmlns:a16="http://schemas.microsoft.com/office/drawing/2014/main" id="{CBC32D09-9580-C3CD-06C6-40954AF638E5}"/>
              </a:ext>
            </a:extLst>
          </p:cNvPr>
          <p:cNvSpPr/>
          <p:nvPr/>
        </p:nvSpPr>
        <p:spPr>
          <a:xfrm>
            <a:off x="2687447" y="6575501"/>
            <a:ext cx="1092820"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80DA5A38-E3A3-8602-370A-B8F31D09626F}"/>
              </a:ext>
            </a:extLst>
          </p:cNvPr>
          <p:cNvSpPr/>
          <p:nvPr/>
        </p:nvSpPr>
        <p:spPr>
          <a:xfrm>
            <a:off x="4813472" y="624467"/>
            <a:ext cx="1096676"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6" name="Straight Arrow Connector 15">
            <a:extLst>
              <a:ext uri="{FF2B5EF4-FFF2-40B4-BE49-F238E27FC236}">
                <a16:creationId xmlns:a16="http://schemas.microsoft.com/office/drawing/2014/main" id="{027D4176-838E-C6A2-F6B7-6909B07BE1AE}"/>
              </a:ext>
            </a:extLst>
          </p:cNvPr>
          <p:cNvCxnSpPr>
            <a:cxnSpLocks/>
          </p:cNvCxnSpPr>
          <p:nvPr/>
        </p:nvCxnSpPr>
        <p:spPr>
          <a:xfrm flipH="1">
            <a:off x="3580701" y="1144858"/>
            <a:ext cx="1526137" cy="569083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B68A8F-7039-AA38-C18E-104E8ED83E4D}"/>
              </a:ext>
            </a:extLst>
          </p:cNvPr>
          <p:cNvSpPr txBox="1"/>
          <p:nvPr/>
        </p:nvSpPr>
        <p:spPr>
          <a:xfrm>
            <a:off x="7332700" y="1424214"/>
            <a:ext cx="4654371" cy="2062103"/>
          </a:xfrm>
          <a:prstGeom prst="rect">
            <a:avLst/>
          </a:prstGeom>
          <a:noFill/>
        </p:spPr>
        <p:txBody>
          <a:bodyPr wrap="square">
            <a:spAutoFit/>
          </a:bodyPr>
          <a:lstStyle/>
          <a:p>
            <a:r>
              <a:rPr lang="en-US" sz="3200" b="1" baseline="30000" dirty="0">
                <a:solidFill>
                  <a:srgbClr val="000000"/>
                </a:solidFill>
                <a:effectLst/>
                <a:latin typeface="Arial" panose="020B0604020202020204" pitchFamily="34" charset="0"/>
              </a:rPr>
              <a:t>13 </a:t>
            </a:r>
            <a:r>
              <a:rPr lang="en-US" sz="3200" b="1" dirty="0">
                <a:solidFill>
                  <a:srgbClr val="000000"/>
                </a:solidFill>
                <a:effectLst/>
                <a:latin typeface="Arial" panose="020B0604020202020204" pitchFamily="34" charset="0"/>
              </a:rPr>
              <a:t>The Passover of the Jews was at hand, and Jesus went up to Jerusalem. </a:t>
            </a:r>
          </a:p>
        </p:txBody>
      </p:sp>
    </p:spTree>
    <p:extLst>
      <p:ext uri="{BB962C8B-B14F-4D97-AF65-F5344CB8AC3E}">
        <p14:creationId xmlns:p14="http://schemas.microsoft.com/office/powerpoint/2010/main" val="933190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5194</TotalTime>
  <Words>3945</Words>
  <Application>Microsoft Macintosh PowerPoint</Application>
  <PresentationFormat>Widescreen</PresentationFormat>
  <Paragraphs>418</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 Light</vt:lpstr>
      <vt:lpstr>Californian FB</vt:lpstr>
      <vt:lpstr>Helvetica</vt:lpstr>
      <vt:lpstr>Times New Roman</vt:lpstr>
      <vt:lpstr>Wingdings</vt:lpstr>
      <vt:lpstr>Office Theme</vt:lpstr>
      <vt:lpstr>Orbit</vt:lpstr>
      <vt:lpstr>Mind Your  Motives! John 2:12-25</vt:lpstr>
      <vt:lpstr>Doing the Right Thing  for the Wrong Reason</vt:lpstr>
      <vt:lpstr>Mind Your  Motives! John 2:12-25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 motives?</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6</cp:revision>
  <cp:lastPrinted>2023-09-10T00:42:08Z</cp:lastPrinted>
  <dcterms:created xsi:type="dcterms:W3CDTF">2023-08-30T12:50:05Z</dcterms:created>
  <dcterms:modified xsi:type="dcterms:W3CDTF">2023-09-10T08:21:30Z</dcterms:modified>
</cp:coreProperties>
</file>